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8" r:id="rId4"/>
    <p:sldId id="305" r:id="rId5"/>
    <p:sldId id="285" r:id="rId6"/>
    <p:sldId id="281" r:id="rId7"/>
    <p:sldId id="289" r:id="rId8"/>
    <p:sldId id="306" r:id="rId9"/>
    <p:sldId id="312" r:id="rId10"/>
    <p:sldId id="299" r:id="rId11"/>
    <p:sldId id="302" r:id="rId12"/>
    <p:sldId id="307" r:id="rId13"/>
    <p:sldId id="308" r:id="rId14"/>
    <p:sldId id="309" r:id="rId15"/>
    <p:sldId id="298" r:id="rId16"/>
    <p:sldId id="291" r:id="rId17"/>
    <p:sldId id="303" r:id="rId18"/>
    <p:sldId id="30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3543" autoAdjust="0"/>
  </p:normalViewPr>
  <p:slideViewPr>
    <p:cSldViewPr snapToGrid="0" showGuides="1">
      <p:cViewPr>
        <p:scale>
          <a:sx n="60" d="100"/>
          <a:sy n="60" d="100"/>
        </p:scale>
        <p:origin x="-154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drims.dri.local/sites/svrsishodnost/2017/Protivgradna%20za&#353;tita%20u%20Srbiji/2_VRSENJE%20REVIZIJE/03_Analiza%20podataka/203_F_RHM_007_SS%20branjena%20teritorija%20i%20saradnja%20sa%20J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24563308896734"/>
          <c:y val="4.1666666666666664E-2"/>
          <c:w val="0.49199723956919178"/>
          <c:h val="0.84020815106445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'проценат неактивирања-разлози'!$D$35</c:f>
              <c:strCache>
                <c:ptCount val="1"/>
                <c:pt idx="0">
                  <c:v>Стрелци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'проценат неактивирања-разлози'!$E$34:$G$34</c:f>
              <c:strCache>
                <c:ptCount val="3"/>
                <c:pt idx="0">
                  <c:v>2015. године</c:v>
                </c:pt>
                <c:pt idx="1">
                  <c:v>2016. године</c:v>
                </c:pt>
                <c:pt idx="2">
                  <c:v>2017. године</c:v>
                </c:pt>
              </c:strCache>
            </c:strRef>
          </c:cat>
          <c:val>
            <c:numRef>
              <c:f>'проценат неактивирања-разлози'!$E$35:$G$35</c:f>
              <c:numCache>
                <c:formatCode>General</c:formatCode>
                <c:ptCount val="3"/>
                <c:pt idx="0">
                  <c:v>329</c:v>
                </c:pt>
                <c:pt idx="1">
                  <c:v>302</c:v>
                </c:pt>
                <c:pt idx="2">
                  <c:v>268</c:v>
                </c:pt>
              </c:numCache>
            </c:numRef>
          </c:val>
        </c:ser>
        <c:ser>
          <c:idx val="1"/>
          <c:order val="1"/>
          <c:tx>
            <c:strRef>
              <c:f>'проценат неактивирања-разлози'!$D$36</c:f>
              <c:strCache>
                <c:ptCount val="1"/>
                <c:pt idx="0">
                  <c:v>Објекти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'проценат неактивирања-разлози'!$E$34:$G$34</c:f>
              <c:strCache>
                <c:ptCount val="3"/>
                <c:pt idx="0">
                  <c:v>2015. године</c:v>
                </c:pt>
                <c:pt idx="1">
                  <c:v>2016. године</c:v>
                </c:pt>
                <c:pt idx="2">
                  <c:v>2017. године</c:v>
                </c:pt>
              </c:strCache>
            </c:strRef>
          </c:cat>
          <c:val>
            <c:numRef>
              <c:f>'проценат неактивирања-разлози'!$E$36:$G$36</c:f>
              <c:numCache>
                <c:formatCode>General</c:formatCode>
                <c:ptCount val="3"/>
                <c:pt idx="0">
                  <c:v>104</c:v>
                </c:pt>
                <c:pt idx="1">
                  <c:v>134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'проценат неактивирања-разлози'!$D$37</c:f>
              <c:strCache>
                <c:ptCount val="1"/>
                <c:pt idx="0">
                  <c:v>Зона ваздушне безбедности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'проценат неактивирања-разлози'!$E$34:$G$34</c:f>
              <c:strCache>
                <c:ptCount val="3"/>
                <c:pt idx="0">
                  <c:v>2015. године</c:v>
                </c:pt>
                <c:pt idx="1">
                  <c:v>2016. године</c:v>
                </c:pt>
                <c:pt idx="2">
                  <c:v>2017. године</c:v>
                </c:pt>
              </c:strCache>
            </c:strRef>
          </c:cat>
          <c:val>
            <c:numRef>
              <c:f>'проценат неактивирања-разлози'!$E$37:$G$37</c:f>
              <c:numCache>
                <c:formatCode>General</c:formatCode>
                <c:ptCount val="3"/>
                <c:pt idx="0">
                  <c:v>35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'проценат неактивирања-разлози'!$D$38</c:f>
              <c:strCache>
                <c:ptCount val="1"/>
                <c:pt idx="0">
                  <c:v>Имовинско правни односи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'проценат неактивирања-разлози'!$E$34:$G$34</c:f>
              <c:strCache>
                <c:ptCount val="3"/>
                <c:pt idx="0">
                  <c:v>2015. године</c:v>
                </c:pt>
                <c:pt idx="1">
                  <c:v>2016. године</c:v>
                </c:pt>
                <c:pt idx="2">
                  <c:v>2017. године</c:v>
                </c:pt>
              </c:strCache>
            </c:strRef>
          </c:cat>
          <c:val>
            <c:numRef>
              <c:f>'проценат неактивирања-разлози'!$E$38:$G$38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39680"/>
        <c:axId val="82859520"/>
      </c:barChart>
      <c:catAx>
        <c:axId val="81639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82859520"/>
        <c:crosses val="autoZero"/>
        <c:auto val="1"/>
        <c:lblAlgn val="ctr"/>
        <c:lblOffset val="100"/>
        <c:noMultiLvlLbl val="0"/>
      </c:catAx>
      <c:valAx>
        <c:axId val="82859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8163968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7514069628952811"/>
          <c:y val="0.14200397665922143"/>
          <c:w val="0.30761798172727101"/>
          <c:h val="0.6165918719485729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+mn-lt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CB07F-5793-465F-9821-46C5F751745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411C3-6CB4-450C-B1A3-4F74B49C44EC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1</a:t>
          </a:r>
          <a:endParaRPr lang="en-US" dirty="0">
            <a:solidFill>
              <a:schemeClr val="tx2"/>
            </a:solidFill>
          </a:endParaRPr>
        </a:p>
      </dgm:t>
    </dgm:pt>
    <dgm:pt modelId="{712E972C-112D-4AC0-A373-E3F85E7D85CF}" type="parTrans" cxnId="{2C365CCA-9D76-47A8-895F-A5E15247DED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091A627-3584-4371-B35B-FD17416E45AB}" type="sibTrans" cxnId="{2C365CCA-9D76-47A8-895F-A5E15247DED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736A18C-05E6-414B-ABA9-A0419ED10B6A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Не постоји стопроцентна ефикасност деловања противградне заштите нигде у свету </a:t>
          </a:r>
          <a:endParaRPr lang="en-US" dirty="0">
            <a:solidFill>
              <a:schemeClr val="tx2"/>
            </a:solidFill>
          </a:endParaRPr>
        </a:p>
      </dgm:t>
    </dgm:pt>
    <dgm:pt modelId="{22B0495E-D201-4E09-8237-860B672B8006}" type="parTrans" cxnId="{163E89A6-05A8-4453-B6B1-3FCD6AB4CE4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36F2DDD-FBF9-4A29-A269-7B827297814C}" type="sibTrans" cxnId="{163E89A6-05A8-4453-B6B1-3FCD6AB4CE4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1F605B7-0FCA-4A84-8015-5A61836808C2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2</a:t>
          </a:r>
          <a:endParaRPr lang="en-US" dirty="0">
            <a:solidFill>
              <a:schemeClr val="tx2"/>
            </a:solidFill>
          </a:endParaRPr>
        </a:p>
      </dgm:t>
    </dgm:pt>
    <dgm:pt modelId="{AC57E894-574F-4582-8B1C-E3D50F35EFB2}" type="parTrans" cxnId="{1D6FB56E-2F65-4861-B775-59800E4E16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B0603A0-C476-4C37-B719-2B567CC9F0F2}" type="sibTrans" cxnId="{1D6FB56E-2F65-4861-B775-59800E4E16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BE6106-F417-465A-9514-92DE8C0AB6A5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Непостојање званично доступних података о </a:t>
          </a:r>
          <a:r>
            <a:rPr lang="sr-Cyrl-RS" dirty="0" smtClean="0">
              <a:solidFill>
                <a:schemeClr val="tx2"/>
              </a:solidFill>
            </a:rPr>
            <a:t>износу настале </a:t>
          </a:r>
          <a:r>
            <a:rPr lang="sr-Cyrl-RS" dirty="0" smtClean="0">
              <a:solidFill>
                <a:schemeClr val="tx2"/>
              </a:solidFill>
            </a:rPr>
            <a:t>штете од града изражене вредносно на нивоу Републике Србије</a:t>
          </a:r>
          <a:endParaRPr lang="en-US" dirty="0">
            <a:solidFill>
              <a:schemeClr val="tx2"/>
            </a:solidFill>
          </a:endParaRPr>
        </a:p>
      </dgm:t>
    </dgm:pt>
    <dgm:pt modelId="{37947940-DCBA-4A2D-B031-0007C882BE62}" type="parTrans" cxnId="{2CAEEA03-120B-44BA-B8CE-3B36FBA37D1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891E3C6-62A2-4BD6-9A9C-C3C4ADCCE84A}" type="sibTrans" cxnId="{2CAEEA03-120B-44BA-B8CE-3B36FBA37D1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293055-4BD5-4DE4-BD46-A8C437375FE3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3</a:t>
          </a:r>
          <a:endParaRPr lang="en-US" dirty="0">
            <a:solidFill>
              <a:schemeClr val="tx2"/>
            </a:solidFill>
          </a:endParaRPr>
        </a:p>
      </dgm:t>
    </dgm:pt>
    <dgm:pt modelId="{2BD998C3-9CE3-4C1A-B1EE-2450143B7C0A}" type="parTrans" cxnId="{715F9098-C575-4D20-831A-1DA1C48E6C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212E67-E3DD-439B-B590-EC1D47C34D14}" type="sibTrans" cxnId="{715F9098-C575-4D20-831A-1DA1C48E6C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080C858-5CA2-402B-84AB-235CF7EEB17D}">
      <dgm:prSet phldrT="[Text]"/>
      <dgm:spPr/>
      <dgm:t>
        <a:bodyPr/>
        <a:lstStyle/>
        <a:p>
          <a:r>
            <a:rPr lang="sr-Cyrl-RS" dirty="0" smtClean="0">
              <a:solidFill>
                <a:schemeClr val="tx2"/>
              </a:solidFill>
            </a:rPr>
            <a:t>Ризик да подаци које смо прикупили од јединица локалне самоуправе и АП Војводине нису потпуни, упоредиви и тачни</a:t>
          </a:r>
          <a:endParaRPr lang="en-US" dirty="0">
            <a:solidFill>
              <a:schemeClr val="tx2"/>
            </a:solidFill>
          </a:endParaRPr>
        </a:p>
      </dgm:t>
    </dgm:pt>
    <dgm:pt modelId="{1D54C124-4CB0-4B74-BE8A-253F78C84B76}" type="parTrans" cxnId="{C504F372-FA26-42E4-A46A-9D6EBE1E65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898F42-1D85-40DC-9B71-1458C7143A8F}" type="sibTrans" cxnId="{C504F372-FA26-42E4-A46A-9D6EBE1E65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19B0EB5-82B1-419F-AA1A-362F5057EB66}" type="pres">
      <dgm:prSet presAssocID="{635CB07F-5793-465F-9821-46C5F75174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A4836-A6F2-4E65-BA5F-9EE0DD53BC93}" type="pres">
      <dgm:prSet presAssocID="{DAA411C3-6CB4-450C-B1A3-4F74B49C44EC}" presName="composite" presStyleCnt="0"/>
      <dgm:spPr/>
    </dgm:pt>
    <dgm:pt modelId="{4ED08934-A52D-4555-83A1-E1426F20F513}" type="pres">
      <dgm:prSet presAssocID="{DAA411C3-6CB4-450C-B1A3-4F74B49C44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8220B-02FA-404E-BB0A-7A0CD9101E30}" type="pres">
      <dgm:prSet presAssocID="{DAA411C3-6CB4-450C-B1A3-4F74B49C44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74C4-93C5-4F0B-8C0C-0D1F4A3CA89F}" type="pres">
      <dgm:prSet presAssocID="{A091A627-3584-4371-B35B-FD17416E45AB}" presName="sp" presStyleCnt="0"/>
      <dgm:spPr/>
    </dgm:pt>
    <dgm:pt modelId="{E8E4DA32-551C-4954-A747-C08C110C7112}" type="pres">
      <dgm:prSet presAssocID="{C1F605B7-0FCA-4A84-8015-5A61836808C2}" presName="composite" presStyleCnt="0"/>
      <dgm:spPr/>
    </dgm:pt>
    <dgm:pt modelId="{F8A738E3-10DD-4F82-B161-A4E5ACBB6C8B}" type="pres">
      <dgm:prSet presAssocID="{C1F605B7-0FCA-4A84-8015-5A61836808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29054-1774-4414-8D73-32A73940D373}" type="pres">
      <dgm:prSet presAssocID="{C1F605B7-0FCA-4A84-8015-5A61836808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FF403-FE56-4FD7-BA42-448E3E5230C5}" type="pres">
      <dgm:prSet presAssocID="{AB0603A0-C476-4C37-B719-2B567CC9F0F2}" presName="sp" presStyleCnt="0"/>
      <dgm:spPr/>
    </dgm:pt>
    <dgm:pt modelId="{2CCB3FE6-D44D-4062-83EA-B77FBAB972E6}" type="pres">
      <dgm:prSet presAssocID="{5D293055-4BD5-4DE4-BD46-A8C437375FE3}" presName="composite" presStyleCnt="0"/>
      <dgm:spPr/>
    </dgm:pt>
    <dgm:pt modelId="{65846718-E67B-4C4F-99D2-B3C039FFDE96}" type="pres">
      <dgm:prSet presAssocID="{5D293055-4BD5-4DE4-BD46-A8C437375F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D9A2F-0A11-4EE3-B957-0238906CDF7F}" type="pres">
      <dgm:prSet presAssocID="{5D293055-4BD5-4DE4-BD46-A8C437375FE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FB56E-2F65-4861-B775-59800E4E16A7}" srcId="{635CB07F-5793-465F-9821-46C5F7517453}" destId="{C1F605B7-0FCA-4A84-8015-5A61836808C2}" srcOrd="1" destOrd="0" parTransId="{AC57E894-574F-4582-8B1C-E3D50F35EFB2}" sibTransId="{AB0603A0-C476-4C37-B719-2B567CC9F0F2}"/>
    <dgm:cxn modelId="{C504F372-FA26-42E4-A46A-9D6EBE1E65F1}" srcId="{5D293055-4BD5-4DE4-BD46-A8C437375FE3}" destId="{B080C858-5CA2-402B-84AB-235CF7EEB17D}" srcOrd="0" destOrd="0" parTransId="{1D54C124-4CB0-4B74-BE8A-253F78C84B76}" sibTransId="{83898F42-1D85-40DC-9B71-1458C7143A8F}"/>
    <dgm:cxn modelId="{E112BAD4-B187-4509-81C3-DEF745E33E28}" type="presOf" srcId="{DAA411C3-6CB4-450C-B1A3-4F74B49C44EC}" destId="{4ED08934-A52D-4555-83A1-E1426F20F513}" srcOrd="0" destOrd="0" presId="urn:microsoft.com/office/officeart/2005/8/layout/chevron2"/>
    <dgm:cxn modelId="{0C10763A-6926-45EF-854C-2C518EEABC1D}" type="presOf" srcId="{6DBE6106-F417-465A-9514-92DE8C0AB6A5}" destId="{AC629054-1774-4414-8D73-32A73940D373}" srcOrd="0" destOrd="0" presId="urn:microsoft.com/office/officeart/2005/8/layout/chevron2"/>
    <dgm:cxn modelId="{159A5D02-7163-4882-9AC6-76B61A43D3C3}" type="presOf" srcId="{635CB07F-5793-465F-9821-46C5F7517453}" destId="{619B0EB5-82B1-419F-AA1A-362F5057EB66}" srcOrd="0" destOrd="0" presId="urn:microsoft.com/office/officeart/2005/8/layout/chevron2"/>
    <dgm:cxn modelId="{163E89A6-05A8-4453-B6B1-3FCD6AB4CE4F}" srcId="{DAA411C3-6CB4-450C-B1A3-4F74B49C44EC}" destId="{0736A18C-05E6-414B-ABA9-A0419ED10B6A}" srcOrd="0" destOrd="0" parTransId="{22B0495E-D201-4E09-8237-860B672B8006}" sibTransId="{936F2DDD-FBF9-4A29-A269-7B827297814C}"/>
    <dgm:cxn modelId="{2CAEEA03-120B-44BA-B8CE-3B36FBA37D12}" srcId="{C1F605B7-0FCA-4A84-8015-5A61836808C2}" destId="{6DBE6106-F417-465A-9514-92DE8C0AB6A5}" srcOrd="0" destOrd="0" parTransId="{37947940-DCBA-4A2D-B031-0007C882BE62}" sibTransId="{6891E3C6-62A2-4BD6-9A9C-C3C4ADCCE84A}"/>
    <dgm:cxn modelId="{D182A7CD-A640-4A04-B180-7A6D8841882A}" type="presOf" srcId="{B080C858-5CA2-402B-84AB-235CF7EEB17D}" destId="{0B4D9A2F-0A11-4EE3-B957-0238906CDF7F}" srcOrd="0" destOrd="0" presId="urn:microsoft.com/office/officeart/2005/8/layout/chevron2"/>
    <dgm:cxn modelId="{2C365CCA-9D76-47A8-895F-A5E15247DED6}" srcId="{635CB07F-5793-465F-9821-46C5F7517453}" destId="{DAA411C3-6CB4-450C-B1A3-4F74B49C44EC}" srcOrd="0" destOrd="0" parTransId="{712E972C-112D-4AC0-A373-E3F85E7D85CF}" sibTransId="{A091A627-3584-4371-B35B-FD17416E45AB}"/>
    <dgm:cxn modelId="{C6ED6BB1-A610-4C02-BD6D-DE05FB0FE15F}" type="presOf" srcId="{C1F605B7-0FCA-4A84-8015-5A61836808C2}" destId="{F8A738E3-10DD-4F82-B161-A4E5ACBB6C8B}" srcOrd="0" destOrd="0" presId="urn:microsoft.com/office/officeart/2005/8/layout/chevron2"/>
    <dgm:cxn modelId="{715F9098-C575-4D20-831A-1DA1C48E6CDC}" srcId="{635CB07F-5793-465F-9821-46C5F7517453}" destId="{5D293055-4BD5-4DE4-BD46-A8C437375FE3}" srcOrd="2" destOrd="0" parTransId="{2BD998C3-9CE3-4C1A-B1EE-2450143B7C0A}" sibTransId="{AA212E67-E3DD-439B-B590-EC1D47C34D14}"/>
    <dgm:cxn modelId="{F7E04453-892E-4ACF-B08E-CB549A98C87C}" type="presOf" srcId="{0736A18C-05E6-414B-ABA9-A0419ED10B6A}" destId="{9C48220B-02FA-404E-BB0A-7A0CD9101E30}" srcOrd="0" destOrd="0" presId="urn:microsoft.com/office/officeart/2005/8/layout/chevron2"/>
    <dgm:cxn modelId="{DC89A470-742E-45A7-9CEE-36B39C52EA4B}" type="presOf" srcId="{5D293055-4BD5-4DE4-BD46-A8C437375FE3}" destId="{65846718-E67B-4C4F-99D2-B3C039FFDE96}" srcOrd="0" destOrd="0" presId="urn:microsoft.com/office/officeart/2005/8/layout/chevron2"/>
    <dgm:cxn modelId="{450F5976-C090-4D3D-B1F3-DA9E7BB9AAFD}" type="presParOf" srcId="{619B0EB5-82B1-419F-AA1A-362F5057EB66}" destId="{3BCA4836-A6F2-4E65-BA5F-9EE0DD53BC93}" srcOrd="0" destOrd="0" presId="urn:microsoft.com/office/officeart/2005/8/layout/chevron2"/>
    <dgm:cxn modelId="{0AB07DB7-1358-4E20-8A33-E143A5004E45}" type="presParOf" srcId="{3BCA4836-A6F2-4E65-BA5F-9EE0DD53BC93}" destId="{4ED08934-A52D-4555-83A1-E1426F20F513}" srcOrd="0" destOrd="0" presId="urn:microsoft.com/office/officeart/2005/8/layout/chevron2"/>
    <dgm:cxn modelId="{7280355D-F8E3-49ED-B009-AFD144CEEE78}" type="presParOf" srcId="{3BCA4836-A6F2-4E65-BA5F-9EE0DD53BC93}" destId="{9C48220B-02FA-404E-BB0A-7A0CD9101E30}" srcOrd="1" destOrd="0" presId="urn:microsoft.com/office/officeart/2005/8/layout/chevron2"/>
    <dgm:cxn modelId="{DCEB1DF4-2D96-42CD-96B0-F8CC5C6D26A1}" type="presParOf" srcId="{619B0EB5-82B1-419F-AA1A-362F5057EB66}" destId="{42CC74C4-93C5-4F0B-8C0C-0D1F4A3CA89F}" srcOrd="1" destOrd="0" presId="urn:microsoft.com/office/officeart/2005/8/layout/chevron2"/>
    <dgm:cxn modelId="{CE81D047-3906-484B-AE9E-4FE2E786AAED}" type="presParOf" srcId="{619B0EB5-82B1-419F-AA1A-362F5057EB66}" destId="{E8E4DA32-551C-4954-A747-C08C110C7112}" srcOrd="2" destOrd="0" presId="urn:microsoft.com/office/officeart/2005/8/layout/chevron2"/>
    <dgm:cxn modelId="{7160A38F-FF6E-4ADD-9A6F-1649EF59F1E8}" type="presParOf" srcId="{E8E4DA32-551C-4954-A747-C08C110C7112}" destId="{F8A738E3-10DD-4F82-B161-A4E5ACBB6C8B}" srcOrd="0" destOrd="0" presId="urn:microsoft.com/office/officeart/2005/8/layout/chevron2"/>
    <dgm:cxn modelId="{849C17E3-898E-414D-890F-11E84CB7E03E}" type="presParOf" srcId="{E8E4DA32-551C-4954-A747-C08C110C7112}" destId="{AC629054-1774-4414-8D73-32A73940D373}" srcOrd="1" destOrd="0" presId="urn:microsoft.com/office/officeart/2005/8/layout/chevron2"/>
    <dgm:cxn modelId="{7B5573B9-8166-4A22-921C-C2961596998A}" type="presParOf" srcId="{619B0EB5-82B1-419F-AA1A-362F5057EB66}" destId="{CD3FF403-FE56-4FD7-BA42-448E3E5230C5}" srcOrd="3" destOrd="0" presId="urn:microsoft.com/office/officeart/2005/8/layout/chevron2"/>
    <dgm:cxn modelId="{5EAA2D0D-A2C6-4526-B268-8B10363963F5}" type="presParOf" srcId="{619B0EB5-82B1-419F-AA1A-362F5057EB66}" destId="{2CCB3FE6-D44D-4062-83EA-B77FBAB972E6}" srcOrd="4" destOrd="0" presId="urn:microsoft.com/office/officeart/2005/8/layout/chevron2"/>
    <dgm:cxn modelId="{A99C5F6B-4FC3-405B-9EDF-CCDA5AB230A5}" type="presParOf" srcId="{2CCB3FE6-D44D-4062-83EA-B77FBAB972E6}" destId="{65846718-E67B-4C4F-99D2-B3C039FFDE96}" srcOrd="0" destOrd="0" presId="urn:microsoft.com/office/officeart/2005/8/layout/chevron2"/>
    <dgm:cxn modelId="{D85AF9DB-367B-4F48-8253-CBA404B2B182}" type="presParOf" srcId="{2CCB3FE6-D44D-4062-83EA-B77FBAB972E6}" destId="{0B4D9A2F-0A11-4EE3-B957-0238906CD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D75AF-0610-46D2-BD2E-FADFA4E63C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8DD62-FF07-49FF-BC60-E816549C848F}">
      <dgm:prSet phldrT="[Text]" custT="1"/>
      <dgm:spPr>
        <a:xfrm>
          <a:off x="66534" y="1888"/>
          <a:ext cx="1059191" cy="529595"/>
        </a:xfrm>
        <a:solidFill>
          <a:schemeClr val="accent1"/>
        </a:solidFill>
        <a:ln w="635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sr-Cyrl-RS" sz="16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Противградне ракете</a:t>
          </a:r>
          <a:endParaRPr lang="en-US" sz="16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F431078C-9962-45A4-A845-B776BBBE8ACE}" type="parTrans" cxnId="{0600C015-41F8-477B-B70E-9DF1BC64DAAB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2FD72B3C-8FF3-4BDA-A594-05A101186EA4}" type="sibTrans" cxnId="{0600C015-41F8-477B-B70E-9DF1BC64DAAB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2DEC55A9-0664-4F75-8FD4-05B1CA494317}">
      <dgm:prSet phldrT="[Text]" custT="1"/>
      <dgm:spPr>
        <a:xfrm>
          <a:off x="278373" y="663882"/>
          <a:ext cx="964380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Потребан број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7578777-3BE2-429F-915D-0C1C5CCC34AC}" type="parTrans" cxnId="{1C25FEB0-08CF-48B0-8F85-BA4E1FD045B0}">
      <dgm:prSet/>
      <dgm:spPr>
        <a:xfrm>
          <a:off x="172454" y="531483"/>
          <a:ext cx="105919" cy="397196"/>
        </a:xfrm>
        <a:noFill/>
        <a:ln w="6350" cap="flat" cmpd="sng" algn="ctr">
          <a:solidFill>
            <a:srgbClr val="86764E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03890EB0-FC49-4FDD-B0DB-911B52884F71}" type="sibTrans" cxnId="{1C25FEB0-08CF-48B0-8F85-BA4E1FD045B0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DED062AB-0913-4229-951F-81578FE98A6D}">
      <dgm:prSet phldrT="[Text]" custT="1"/>
      <dgm:spPr>
        <a:xfrm>
          <a:off x="278373" y="1325877"/>
          <a:ext cx="1051395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Набавка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B2D250C-89C3-4117-9DC1-25EDB38FC9E1}" type="parTrans" cxnId="{EA009F24-23A2-4C27-B356-7CCDC6D2AB82}">
      <dgm:prSet/>
      <dgm:spPr>
        <a:xfrm>
          <a:off x="172454" y="531483"/>
          <a:ext cx="105919" cy="1059191"/>
        </a:xfrm>
        <a:noFill/>
        <a:ln w="6350" cap="flat" cmpd="sng" algn="ctr">
          <a:solidFill>
            <a:srgbClr val="86764E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BA9908E1-E48B-416B-88A7-7D36D559155A}" type="sibTrans" cxnId="{EA009F24-23A2-4C27-B356-7CCDC6D2AB82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32D7DD18-C548-48BD-A8D7-E7BBCFA59989}">
      <dgm:prSet phldrT="[Text]" custT="1"/>
      <dgm:spPr>
        <a:xfrm>
          <a:off x="1400200" y="1888"/>
          <a:ext cx="1059191" cy="529595"/>
        </a:xfr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Стрелци</a:t>
          </a:r>
          <a:endParaRPr lang="en-US" sz="16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12CA4380-A7BD-4913-B25F-E08536A2B47A}" type="parTrans" cxnId="{BB26BE38-D986-43F4-AFCC-59C4233118C7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41446090-B197-4658-8892-9AB82D91D8FD}" type="sibTrans" cxnId="{BB26BE38-D986-43F4-AFCC-59C4233118C7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C9BBD43D-97C3-4847-AC77-CD9F30ABF9EE}">
      <dgm:prSet phldrT="[Text]" custT="1"/>
      <dgm:spPr>
        <a:xfrm>
          <a:off x="1612038" y="663882"/>
          <a:ext cx="987157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старосна структура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0528494-1DB2-4A01-88E5-2D50B42298B7}" type="parTrans" cxnId="{EB00B096-7594-496B-84E7-8C0C9D7F9A9B}">
      <dgm:prSet/>
      <dgm:spPr>
        <a:xfrm>
          <a:off x="1506119" y="531483"/>
          <a:ext cx="105919" cy="397196"/>
        </a:xfrm>
        <a:noFill/>
        <a:ln w="6350" cap="flat" cmpd="sng" algn="ctr">
          <a:solidFill>
            <a:srgbClr val="86764E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905545AB-597D-4BFD-9FF2-91FFE057CCF8}" type="sibTrans" cxnId="{EB00B096-7594-496B-84E7-8C0C9D7F9A9B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B05E1814-9E5C-4DD0-BC97-6E2D70ECA44C}">
      <dgm:prSet phldrT="[Text]" custT="1"/>
      <dgm:spPr>
        <a:xfrm>
          <a:off x="1612038" y="1987871"/>
          <a:ext cx="1004630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Дејства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BF72C6EC-2231-4E9D-89C6-FDD829566D62}" type="parTrans" cxnId="{4202B028-6238-4C8E-A829-E48207C65A01}">
      <dgm:prSet/>
      <dgm:spPr>
        <a:xfrm>
          <a:off x="1506119" y="531483"/>
          <a:ext cx="105919" cy="1721185"/>
        </a:xfrm>
        <a:noFill/>
        <a:ln w="6350" cap="flat" cmpd="sng" algn="ctr">
          <a:solidFill>
            <a:srgbClr val="86764E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4DEB7254-0714-452C-9CB1-12F5CD5D460F}" type="sibTrans" cxnId="{4202B028-6238-4C8E-A829-E48207C65A01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CE734F7E-F22E-4E82-95F3-BE4E22553B65}">
      <dgm:prSet phldrT="[Text]" custT="1"/>
      <dgm:spPr>
        <a:xfrm>
          <a:off x="2724189" y="1888"/>
          <a:ext cx="1505036" cy="548523"/>
        </a:xfr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CS" sz="160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Стање на лансирним станицама</a:t>
          </a:r>
          <a:endParaRPr lang="en-US" sz="160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19175024-6FEA-4BD8-8441-B92A770AF2F0}" type="parTrans" cxnId="{8F6F3940-91E6-43E2-B3A4-ED08807C15E0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077E31DB-69C9-4DC3-AA21-5D7B8EBC9237}" type="sibTrans" cxnId="{8F6F3940-91E6-43E2-B3A4-ED08807C15E0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559F3BBB-1EFD-41AB-A677-581E3FB831CE}">
      <dgm:prSet phldrT="[Text]" custT="1"/>
      <dgm:spPr>
        <a:xfrm>
          <a:off x="4494023" y="1888"/>
          <a:ext cx="1059191" cy="529595"/>
        </a:xfrm>
        <a:solidFill>
          <a:schemeClr val="accent1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Кадровска проблематика у РХМЗ</a:t>
          </a:r>
          <a:endParaRPr lang="en-US" sz="160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A5F4434E-7312-4AEC-A4B9-56B44D83080A}" type="parTrans" cxnId="{147F252C-5076-489E-BF23-46D63F5533E5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B2F3D152-20BA-4304-8990-766336C0B686}" type="sibTrans" cxnId="{147F252C-5076-489E-BF23-46D63F5533E5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375FA962-B778-4FC4-9CB2-01D094A31828}">
      <dgm:prSet phldrT="[Text]" custT="1"/>
      <dgm:spPr>
        <a:xfrm>
          <a:off x="278373" y="1987871"/>
          <a:ext cx="1068867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Дистрибуција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0715803E-A300-4A1B-B402-C87DAA9C4C89}" type="parTrans" cxnId="{B9A8B39D-5FE6-4949-B4D4-CFD31246B1D0}">
      <dgm:prSet/>
      <dgm:spPr>
        <a:xfrm>
          <a:off x="172454" y="531483"/>
          <a:ext cx="105919" cy="1721185"/>
        </a:xfrm>
        <a:noFill/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7203018F-4990-42AB-AAE7-7BB543A64213}" type="sibTrans" cxnId="{B9A8B39D-5FE6-4949-B4D4-CFD31246B1D0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F6C1DB82-C19D-437B-AF0C-53774AF9C1E8}">
      <dgm:prSet phldrT="[Text]" custT="1"/>
      <dgm:spPr>
        <a:xfrm>
          <a:off x="1612038" y="1325877"/>
          <a:ext cx="1005002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CS" sz="1600" dirty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Обука и здравствени прегледи</a:t>
          </a:r>
          <a:endParaRPr lang="en-US" sz="1600" dirty="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DE4C77F-DC5B-4E1E-9AB6-BC93EC3F1EF6}" type="parTrans" cxnId="{F87EB3DE-5B89-4F96-AFCE-1263D87E376B}">
      <dgm:prSet/>
      <dgm:spPr>
        <a:xfrm>
          <a:off x="1506119" y="531483"/>
          <a:ext cx="105919" cy="1059191"/>
        </a:xfrm>
        <a:noFill/>
        <a:ln w="6350" cap="flat" cmpd="sng" algn="ctr">
          <a:solidFill>
            <a:srgbClr val="86764E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6585EE80-36C1-4FEB-B699-C17E207954B1}" type="sibTrans" cxnId="{F87EB3DE-5B89-4F96-AFCE-1263D87E376B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CE74C8A9-B07B-474C-B0AB-8F0698F49EA7}">
      <dgm:prSet phldrT="[Text]" custT="1"/>
      <dgm:spPr>
        <a:xfrm>
          <a:off x="1612038" y="2649866"/>
          <a:ext cx="1017670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Финансирање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BB08CEC8-2B8A-4FEB-BB6E-482BC2EFC894}" type="parTrans" cxnId="{D524FDF8-52CC-4C7F-B1DE-063D6419A403}">
      <dgm:prSet/>
      <dgm:spPr>
        <a:xfrm>
          <a:off x="1506119" y="531483"/>
          <a:ext cx="105919" cy="2383180"/>
        </a:xfrm>
        <a:noFill/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292780FD-9919-4CAF-9C72-EFC671B9E5CB}" type="sibTrans" cxnId="{D524FDF8-52CC-4C7F-B1DE-063D6419A403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3610F1B8-B69B-4AEA-A152-34DD4B26EA5C}">
      <dgm:prSet phldrT="[Text]" custT="1"/>
      <dgm:spPr>
        <a:xfrm>
          <a:off x="4705862" y="663882"/>
          <a:ext cx="847352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старосна структура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E20AB0D-3F7C-42F7-B9D5-7955F889DFF9}" type="parTrans" cxnId="{54F7D7D9-BD97-4A55-98EB-5CFD81951659}">
      <dgm:prSet/>
      <dgm:spPr>
        <a:xfrm>
          <a:off x="4599943" y="531483"/>
          <a:ext cx="105919" cy="397196"/>
        </a:xfrm>
        <a:noFill/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025BC343-EF60-4488-947E-AAC797012AE4}" type="sibTrans" cxnId="{54F7D7D9-BD97-4A55-98EB-5CFD81951659}">
      <dgm:prSet/>
      <dgm:spPr/>
      <dgm:t>
        <a:bodyPr/>
        <a:lstStyle/>
        <a:p>
          <a:endParaRPr lang="en-US" sz="1200">
            <a:latin typeface="+mn-lt"/>
            <a:cs typeface="Times New Roman" panose="02020603050405020304" pitchFamily="18" charset="0"/>
          </a:endParaRPr>
        </a:p>
      </dgm:t>
    </dgm:pt>
    <dgm:pt modelId="{323846E5-841A-426F-AAF7-AC49879695C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025196" y="682810"/>
          <a:ext cx="1203834" cy="529595"/>
        </a:xfr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sr-Cyrl-RS" sz="16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разлози неактивирања</a:t>
          </a:r>
          <a:endParaRPr lang="en-US" sz="16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DB1F8BD9-6333-4DEF-8A7C-C2B19AAA9519}" type="parTrans" cxnId="{B9DFA4A4-F80E-4287-B49B-1C149ABA4F89}">
      <dgm:prSet/>
      <dgm:spPr>
        <a:xfrm>
          <a:off x="2874693" y="550411"/>
          <a:ext cx="150503" cy="397196"/>
        </a:xfrm>
        <a:noFill/>
        <a:ln w="635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endParaRPr lang="en-US" sz="1200">
            <a:latin typeface="+mn-lt"/>
          </a:endParaRPr>
        </a:p>
      </dgm:t>
    </dgm:pt>
    <dgm:pt modelId="{9055C90D-5CAD-45B4-BC9B-F7EDB76AA188}" type="sibTrans" cxnId="{B9DFA4A4-F80E-4287-B49B-1C149ABA4F89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FE063E51-DC59-4252-8A3F-A4D85B89CB6D}" type="pres">
      <dgm:prSet presAssocID="{813D75AF-0610-46D2-BD2E-FADFA4E63C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56BFA3-D669-4835-8BC6-9ACFAB40BA86}" type="pres">
      <dgm:prSet presAssocID="{3878DD62-FF07-49FF-BC60-E816549C848F}" presName="root" presStyleCnt="0"/>
      <dgm:spPr/>
      <dgm:t>
        <a:bodyPr/>
        <a:lstStyle/>
        <a:p>
          <a:endParaRPr lang="en-US"/>
        </a:p>
      </dgm:t>
    </dgm:pt>
    <dgm:pt modelId="{67A29AC7-0335-4DE8-AA0C-048B8CD9A83B}" type="pres">
      <dgm:prSet presAssocID="{3878DD62-FF07-49FF-BC60-E816549C848F}" presName="rootComposite" presStyleCnt="0"/>
      <dgm:spPr/>
      <dgm:t>
        <a:bodyPr/>
        <a:lstStyle/>
        <a:p>
          <a:endParaRPr lang="en-US"/>
        </a:p>
      </dgm:t>
    </dgm:pt>
    <dgm:pt modelId="{3363A424-FA2C-4AFF-ABC9-91C13BB9D871}" type="pres">
      <dgm:prSet presAssocID="{3878DD62-FF07-49FF-BC60-E816549C848F}" presName="rootText" presStyleLbl="node1" presStyleIdx="0" presStyleCnt="4" custLinFactNeighborX="-74161" custLinFactNeighborY="199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AF0CEB7-0314-4E69-B7EE-5C7A448909F8}" type="pres">
      <dgm:prSet presAssocID="{3878DD62-FF07-49FF-BC60-E816549C848F}" presName="rootConnector" presStyleLbl="node1" presStyleIdx="0" presStyleCnt="4"/>
      <dgm:spPr/>
      <dgm:t>
        <a:bodyPr/>
        <a:lstStyle/>
        <a:p>
          <a:endParaRPr lang="en-US"/>
        </a:p>
      </dgm:t>
    </dgm:pt>
    <dgm:pt modelId="{79D6D967-C081-455C-B505-1A68DB02A607}" type="pres">
      <dgm:prSet presAssocID="{3878DD62-FF07-49FF-BC60-E816549C848F}" presName="childShape" presStyleCnt="0"/>
      <dgm:spPr/>
      <dgm:t>
        <a:bodyPr/>
        <a:lstStyle/>
        <a:p>
          <a:endParaRPr lang="en-US"/>
        </a:p>
      </dgm:t>
    </dgm:pt>
    <dgm:pt modelId="{280B0B24-FDB7-4644-A2BB-DAF91C982772}" type="pres">
      <dgm:prSet presAssocID="{77578777-3BE2-429F-915D-0C1C5CCC34AC}" presName="Name13" presStyleLbl="parChTrans1D2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F0D1C6B-C152-488B-AD1C-904364FC46E0}" type="pres">
      <dgm:prSet presAssocID="{2DEC55A9-0664-4F75-8FD4-05B1CA494317}" presName="childText" presStyleLbl="bgAcc1" presStyleIdx="0" presStyleCnt="9" custScaleX="1138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AE475F-060C-49EB-98B9-E16E226C023B}" type="pres">
      <dgm:prSet presAssocID="{EB2D250C-89C3-4117-9DC1-25EDB38FC9E1}" presName="Name13" presStyleLbl="parChTrans1D2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105816" y="105816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0B58E57-F6BE-4B54-92DF-CA36973577D9}" type="pres">
      <dgm:prSet presAssocID="{DED062AB-0913-4229-951F-81578FE98A6D}" presName="childText" presStyleLbl="bgAcc1" presStyleIdx="1" presStyleCnt="9" custScaleX="1240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15F7E20-43F5-424E-85A2-4FA2DD8765F5}" type="pres">
      <dgm:prSet presAssocID="{0715803E-A300-4A1B-B402-C87DAA9C4C89}" presName="Name13" presStyleLbl="parChTrans1D2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522"/>
              </a:lnTo>
              <a:lnTo>
                <a:pt x="105816" y="17195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A76AA4F-39FF-4945-B449-9A84EC62A56E}" type="pres">
      <dgm:prSet presAssocID="{375FA962-B778-4FC4-9CB2-01D094A31828}" presName="childText" presStyleLbl="bgAcc1" presStyleIdx="2" presStyleCnt="9" custScaleX="1261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377CB78-AAEC-4E93-BA73-EAFCAAF5B4F8}" type="pres">
      <dgm:prSet presAssocID="{32D7DD18-C548-48BD-A8D7-E7BBCFA59989}" presName="root" presStyleCnt="0"/>
      <dgm:spPr/>
      <dgm:t>
        <a:bodyPr/>
        <a:lstStyle/>
        <a:p>
          <a:endParaRPr lang="en-US"/>
        </a:p>
      </dgm:t>
    </dgm:pt>
    <dgm:pt modelId="{141D51D2-1868-4BBD-AB6F-4C5D4B7F8B8C}" type="pres">
      <dgm:prSet presAssocID="{32D7DD18-C548-48BD-A8D7-E7BBCFA59989}" presName="rootComposite" presStyleCnt="0"/>
      <dgm:spPr/>
      <dgm:t>
        <a:bodyPr/>
        <a:lstStyle/>
        <a:p>
          <a:endParaRPr lang="en-US"/>
        </a:p>
      </dgm:t>
    </dgm:pt>
    <dgm:pt modelId="{4ABCCC37-62D7-40BE-B8D7-A996E2BA10C6}" type="pres">
      <dgm:prSet presAssocID="{32D7DD18-C548-48BD-A8D7-E7BBCFA59989}" presName="rootText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371D76C-A195-4D99-B24C-9BDCEABD233C}" type="pres">
      <dgm:prSet presAssocID="{32D7DD18-C548-48BD-A8D7-E7BBCFA59989}" presName="rootConnector" presStyleLbl="node1" presStyleIdx="1" presStyleCnt="4"/>
      <dgm:spPr/>
      <dgm:t>
        <a:bodyPr/>
        <a:lstStyle/>
        <a:p>
          <a:endParaRPr lang="en-US"/>
        </a:p>
      </dgm:t>
    </dgm:pt>
    <dgm:pt modelId="{50DAF3D8-958B-4CAB-8567-39EB9B2A54CF}" type="pres">
      <dgm:prSet presAssocID="{32D7DD18-C548-48BD-A8D7-E7BBCFA59989}" presName="childShape" presStyleCnt="0"/>
      <dgm:spPr/>
      <dgm:t>
        <a:bodyPr/>
        <a:lstStyle/>
        <a:p>
          <a:endParaRPr lang="en-US"/>
        </a:p>
      </dgm:t>
    </dgm:pt>
    <dgm:pt modelId="{A94E6F3B-8B00-46FC-BBDC-C6432DB9CA8F}" type="pres">
      <dgm:prSet presAssocID="{80528494-1DB2-4A01-88E5-2D50B42298B7}" presName="Name13" presStyleLbl="parChTrans1D2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509E160-DA76-420B-B176-3F5AEF72669C}" type="pres">
      <dgm:prSet presAssocID="{C9BBD43D-97C3-4847-AC77-CD9F30ABF9EE}" presName="childText" presStyleLbl="bgAcc1" presStyleIdx="3" presStyleCnt="9" custScaleX="11649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1E16C9-6C41-496A-B2F2-2B43AA53164E}" type="pres">
      <dgm:prSet presAssocID="{5DE4C77F-DC5B-4E1E-9AB6-BC93EC3F1EF6}" presName="Name13" presStyleLbl="parChTrans1D2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105816" y="105816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EB22807-5606-4345-9BA8-CC2A5AED536F}" type="pres">
      <dgm:prSet presAssocID="{F6C1DB82-C19D-437B-AF0C-53774AF9C1E8}" presName="childText" presStyleLbl="bgAcc1" presStyleIdx="4" presStyleCnt="9" custScaleX="11860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E936BAD-F971-4EB0-B942-6EEFCEA0B2E0}" type="pres">
      <dgm:prSet presAssocID="{BF72C6EC-2231-4E9D-89C6-FDD829566D62}" presName="Name13" presStyleLbl="parChTrans1D2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522"/>
              </a:lnTo>
              <a:lnTo>
                <a:pt x="105816" y="171952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EC161F5-6C25-4536-A509-32B5B3AD7698}" type="pres">
      <dgm:prSet presAssocID="{B05E1814-9E5C-4DD0-BC97-6E2D70ECA44C}" presName="childText" presStyleLbl="bgAcc1" presStyleIdx="5" presStyleCnt="9" custScaleX="1185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81395D3-2BAF-44AC-9C10-9E5C42577721}" type="pres">
      <dgm:prSet presAssocID="{BB08CEC8-2B8A-4FEB-BB6E-482BC2EFC894}" presName="Name13" presStyleLbl="parChTrans1D2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877"/>
              </a:lnTo>
              <a:lnTo>
                <a:pt x="105816" y="238087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F628FBD-1775-441A-A2E3-269589275480}" type="pres">
      <dgm:prSet presAssocID="{CE74C8A9-B07B-474C-B0AB-8F0698F49EA7}" presName="childText" presStyleLbl="bgAcc1" presStyleIdx="6" presStyleCnt="9" custScaleX="120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9DD7A96-8505-4CE3-9674-C595B1073C5F}" type="pres">
      <dgm:prSet presAssocID="{CE734F7E-F22E-4E82-95F3-BE4E22553B65}" presName="root" presStyleCnt="0"/>
      <dgm:spPr/>
      <dgm:t>
        <a:bodyPr/>
        <a:lstStyle/>
        <a:p>
          <a:endParaRPr lang="en-US"/>
        </a:p>
      </dgm:t>
    </dgm:pt>
    <dgm:pt modelId="{1A960F60-0F14-451B-AF82-F0FE6C2B790F}" type="pres">
      <dgm:prSet presAssocID="{CE734F7E-F22E-4E82-95F3-BE4E22553B65}" presName="rootComposite" presStyleCnt="0"/>
      <dgm:spPr/>
      <dgm:t>
        <a:bodyPr/>
        <a:lstStyle/>
        <a:p>
          <a:endParaRPr lang="en-US"/>
        </a:p>
      </dgm:t>
    </dgm:pt>
    <dgm:pt modelId="{E20F08A1-A4D0-428B-BD0D-46C2CE47F331}" type="pres">
      <dgm:prSet presAssocID="{CE734F7E-F22E-4E82-95F3-BE4E22553B65}" presName="rootText" presStyleLbl="node1" presStyleIdx="2" presStyleCnt="4" custScaleX="142093" custScaleY="10357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10EDFF8-5DA8-4AEB-BB1E-1B3665C869D2}" type="pres">
      <dgm:prSet presAssocID="{CE734F7E-F22E-4E82-95F3-BE4E22553B65}" presName="rootConnector" presStyleLbl="node1" presStyleIdx="2" presStyleCnt="4"/>
      <dgm:spPr/>
      <dgm:t>
        <a:bodyPr/>
        <a:lstStyle/>
        <a:p>
          <a:endParaRPr lang="en-US"/>
        </a:p>
      </dgm:t>
    </dgm:pt>
    <dgm:pt modelId="{EFAEE689-011B-42E5-9076-85DD2B9B7E6F}" type="pres">
      <dgm:prSet presAssocID="{CE734F7E-F22E-4E82-95F3-BE4E22553B65}" presName="childShape" presStyleCnt="0"/>
      <dgm:spPr/>
      <dgm:t>
        <a:bodyPr/>
        <a:lstStyle/>
        <a:p>
          <a:endParaRPr lang="en-US"/>
        </a:p>
      </dgm:t>
    </dgm:pt>
    <dgm:pt modelId="{B370A1B5-B518-48B5-BE06-96643F8E77F8}" type="pres">
      <dgm:prSet presAssocID="{DB1F8BD9-6333-4DEF-8A7C-C2B19AAA9519}" presName="Name13" presStyleLbl="parChTrans1D2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96"/>
              </a:lnTo>
              <a:lnTo>
                <a:pt x="150503" y="39719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228C4EB-DC3C-4796-B5D1-3B04AE0A952A}" type="pres">
      <dgm:prSet presAssocID="{323846E5-841A-426F-AAF7-AC49879695C5}" presName="childText" presStyleLbl="bgAcc1" presStyleIdx="7" presStyleCnt="9" custScaleX="14207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F963075-9318-4A43-86AA-6C5C66F4E18A}" type="pres">
      <dgm:prSet presAssocID="{559F3BBB-1EFD-41AB-A677-581E3FB831CE}" presName="root" presStyleCnt="0"/>
      <dgm:spPr/>
      <dgm:t>
        <a:bodyPr/>
        <a:lstStyle/>
        <a:p>
          <a:endParaRPr lang="en-US"/>
        </a:p>
      </dgm:t>
    </dgm:pt>
    <dgm:pt modelId="{BEFAD2D2-B62C-4430-8260-A4640A6719FB}" type="pres">
      <dgm:prSet presAssocID="{559F3BBB-1EFD-41AB-A677-581E3FB831CE}" presName="rootComposite" presStyleCnt="0"/>
      <dgm:spPr/>
      <dgm:t>
        <a:bodyPr/>
        <a:lstStyle/>
        <a:p>
          <a:endParaRPr lang="en-US"/>
        </a:p>
      </dgm:t>
    </dgm:pt>
    <dgm:pt modelId="{C9BEBC96-FFAD-4F3B-A983-00FB327AD7E6}" type="pres">
      <dgm:prSet presAssocID="{559F3BBB-1EFD-41AB-A677-581E3FB831CE}" presName="rootText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B903F77-6E09-45E4-BD6B-19C5042F1446}" type="pres">
      <dgm:prSet presAssocID="{559F3BBB-1EFD-41AB-A677-581E3FB831CE}" presName="rootConnector" presStyleLbl="node1" presStyleIdx="3" presStyleCnt="4"/>
      <dgm:spPr/>
      <dgm:t>
        <a:bodyPr/>
        <a:lstStyle/>
        <a:p>
          <a:endParaRPr lang="en-US"/>
        </a:p>
      </dgm:t>
    </dgm:pt>
    <dgm:pt modelId="{37DD4242-A49C-40EB-B4B7-FC4D9BE7E428}" type="pres">
      <dgm:prSet presAssocID="{559F3BBB-1EFD-41AB-A677-581E3FB831CE}" presName="childShape" presStyleCnt="0"/>
      <dgm:spPr/>
      <dgm:t>
        <a:bodyPr/>
        <a:lstStyle/>
        <a:p>
          <a:endParaRPr lang="en-US"/>
        </a:p>
      </dgm:t>
    </dgm:pt>
    <dgm:pt modelId="{49144D42-2983-4FDD-A856-4138454F8E26}" type="pres">
      <dgm:prSet presAssocID="{8E20AB0D-3F7C-42F7-B9D5-7955F889DFF9}" presName="Name13" presStyleLbl="parChTrans1D2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7FDAEE5-3EC7-41D0-95A7-A99548ADD233}" type="pres">
      <dgm:prSet presAssocID="{3610F1B8-B69B-4AEA-A152-34DD4B26EA5C}" presName="childText" presStyleLbl="bgAcc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54F7D7D9-BD97-4A55-98EB-5CFD81951659}" srcId="{559F3BBB-1EFD-41AB-A677-581E3FB831CE}" destId="{3610F1B8-B69B-4AEA-A152-34DD4B26EA5C}" srcOrd="0" destOrd="0" parTransId="{8E20AB0D-3F7C-42F7-B9D5-7955F889DFF9}" sibTransId="{025BC343-EF60-4488-947E-AAC797012AE4}"/>
    <dgm:cxn modelId="{0600C015-41F8-477B-B70E-9DF1BC64DAAB}" srcId="{813D75AF-0610-46D2-BD2E-FADFA4E63C9D}" destId="{3878DD62-FF07-49FF-BC60-E816549C848F}" srcOrd="0" destOrd="0" parTransId="{F431078C-9962-45A4-A845-B776BBBE8ACE}" sibTransId="{2FD72B3C-8FF3-4BDA-A594-05A101186EA4}"/>
    <dgm:cxn modelId="{B684F19E-8D8E-4B04-9557-1D1F785DC30B}" type="presOf" srcId="{BF72C6EC-2231-4E9D-89C6-FDD829566D62}" destId="{5E936BAD-F971-4EB0-B942-6EEFCEA0B2E0}" srcOrd="0" destOrd="0" presId="urn:microsoft.com/office/officeart/2005/8/layout/hierarchy3"/>
    <dgm:cxn modelId="{BF3E920A-F1EE-4C53-BD5A-CEA84D89FCE4}" type="presOf" srcId="{375FA962-B778-4FC4-9CB2-01D094A31828}" destId="{2A76AA4F-39FF-4945-B449-9A84EC62A56E}" srcOrd="0" destOrd="0" presId="urn:microsoft.com/office/officeart/2005/8/layout/hierarchy3"/>
    <dgm:cxn modelId="{7EA129D0-36CE-4A66-8CB5-4E32236B9419}" type="presOf" srcId="{DB1F8BD9-6333-4DEF-8A7C-C2B19AAA9519}" destId="{B370A1B5-B518-48B5-BE06-96643F8E77F8}" srcOrd="0" destOrd="0" presId="urn:microsoft.com/office/officeart/2005/8/layout/hierarchy3"/>
    <dgm:cxn modelId="{54E32338-1626-46F3-9242-27C270A1C91D}" type="presOf" srcId="{F6C1DB82-C19D-437B-AF0C-53774AF9C1E8}" destId="{2EB22807-5606-4345-9BA8-CC2A5AED536F}" srcOrd="0" destOrd="0" presId="urn:microsoft.com/office/officeart/2005/8/layout/hierarchy3"/>
    <dgm:cxn modelId="{EB00B096-7594-496B-84E7-8C0C9D7F9A9B}" srcId="{32D7DD18-C548-48BD-A8D7-E7BBCFA59989}" destId="{C9BBD43D-97C3-4847-AC77-CD9F30ABF9EE}" srcOrd="0" destOrd="0" parTransId="{80528494-1DB2-4A01-88E5-2D50B42298B7}" sibTransId="{905545AB-597D-4BFD-9FF2-91FFE057CCF8}"/>
    <dgm:cxn modelId="{9775AD1F-2DEA-430E-AB0A-76CD2CBBB2E0}" type="presOf" srcId="{32D7DD18-C548-48BD-A8D7-E7BBCFA59989}" destId="{5371D76C-A195-4D99-B24C-9BDCEABD233C}" srcOrd="1" destOrd="0" presId="urn:microsoft.com/office/officeart/2005/8/layout/hierarchy3"/>
    <dgm:cxn modelId="{144BD421-2956-4CDA-9C17-035DA3433677}" type="presOf" srcId="{CE734F7E-F22E-4E82-95F3-BE4E22553B65}" destId="{310EDFF8-5DA8-4AEB-BB1E-1B3665C869D2}" srcOrd="1" destOrd="0" presId="urn:microsoft.com/office/officeart/2005/8/layout/hierarchy3"/>
    <dgm:cxn modelId="{C12AF51C-57BC-4E20-8CE9-96930430BE43}" type="presOf" srcId="{EB2D250C-89C3-4117-9DC1-25EDB38FC9E1}" destId="{A6AE475F-060C-49EB-98B9-E16E226C023B}" srcOrd="0" destOrd="0" presId="urn:microsoft.com/office/officeart/2005/8/layout/hierarchy3"/>
    <dgm:cxn modelId="{EF65B776-E4FB-4F19-B435-D19F51876328}" type="presOf" srcId="{32D7DD18-C548-48BD-A8D7-E7BBCFA59989}" destId="{4ABCCC37-62D7-40BE-B8D7-A996E2BA10C6}" srcOrd="0" destOrd="0" presId="urn:microsoft.com/office/officeart/2005/8/layout/hierarchy3"/>
    <dgm:cxn modelId="{42FD5AC9-4EFF-4CA0-9898-D079D8D67D31}" type="presOf" srcId="{323846E5-841A-426F-AAF7-AC49879695C5}" destId="{4228C4EB-DC3C-4796-B5D1-3B04AE0A952A}" srcOrd="0" destOrd="0" presId="urn:microsoft.com/office/officeart/2005/8/layout/hierarchy3"/>
    <dgm:cxn modelId="{3AFFCA1C-325A-4CF0-AD7F-773F56651E11}" type="presOf" srcId="{559F3BBB-1EFD-41AB-A677-581E3FB831CE}" destId="{C9BEBC96-FFAD-4F3B-A983-00FB327AD7E6}" srcOrd="0" destOrd="0" presId="urn:microsoft.com/office/officeart/2005/8/layout/hierarchy3"/>
    <dgm:cxn modelId="{B9DFA4A4-F80E-4287-B49B-1C149ABA4F89}" srcId="{CE734F7E-F22E-4E82-95F3-BE4E22553B65}" destId="{323846E5-841A-426F-AAF7-AC49879695C5}" srcOrd="0" destOrd="0" parTransId="{DB1F8BD9-6333-4DEF-8A7C-C2B19AAA9519}" sibTransId="{9055C90D-5CAD-45B4-BC9B-F7EDB76AA188}"/>
    <dgm:cxn modelId="{6249AC73-35D6-4AD0-9C7D-E97E1AF7AAE1}" type="presOf" srcId="{3610F1B8-B69B-4AEA-A152-34DD4B26EA5C}" destId="{C7FDAEE5-3EC7-41D0-95A7-A99548ADD233}" srcOrd="0" destOrd="0" presId="urn:microsoft.com/office/officeart/2005/8/layout/hierarchy3"/>
    <dgm:cxn modelId="{5F49EAD5-921B-40C2-BE1B-6EF918BD8CB1}" type="presOf" srcId="{CE734F7E-F22E-4E82-95F3-BE4E22553B65}" destId="{E20F08A1-A4D0-428B-BD0D-46C2CE47F331}" srcOrd="0" destOrd="0" presId="urn:microsoft.com/office/officeart/2005/8/layout/hierarchy3"/>
    <dgm:cxn modelId="{B9A8B39D-5FE6-4949-B4D4-CFD31246B1D0}" srcId="{3878DD62-FF07-49FF-BC60-E816549C848F}" destId="{375FA962-B778-4FC4-9CB2-01D094A31828}" srcOrd="2" destOrd="0" parTransId="{0715803E-A300-4A1B-B402-C87DAA9C4C89}" sibTransId="{7203018F-4990-42AB-AAE7-7BB543A64213}"/>
    <dgm:cxn modelId="{BB26BE38-D986-43F4-AFCC-59C4233118C7}" srcId="{813D75AF-0610-46D2-BD2E-FADFA4E63C9D}" destId="{32D7DD18-C548-48BD-A8D7-E7BBCFA59989}" srcOrd="1" destOrd="0" parTransId="{12CA4380-A7BD-4913-B25F-E08536A2B47A}" sibTransId="{41446090-B197-4658-8892-9AB82D91D8FD}"/>
    <dgm:cxn modelId="{00CE4DE5-99A0-4D39-A4F3-3B22F2F74A6E}" type="presOf" srcId="{DED062AB-0913-4229-951F-81578FE98A6D}" destId="{10B58E57-F6BE-4B54-92DF-CA36973577D9}" srcOrd="0" destOrd="0" presId="urn:microsoft.com/office/officeart/2005/8/layout/hierarchy3"/>
    <dgm:cxn modelId="{F1A1EFFC-E359-4FCA-9977-1D09D293BA43}" type="presOf" srcId="{80528494-1DB2-4A01-88E5-2D50B42298B7}" destId="{A94E6F3B-8B00-46FC-BBDC-C6432DB9CA8F}" srcOrd="0" destOrd="0" presId="urn:microsoft.com/office/officeart/2005/8/layout/hierarchy3"/>
    <dgm:cxn modelId="{8472433A-9F9B-4C78-9134-BF21D13960C2}" type="presOf" srcId="{5DE4C77F-DC5B-4E1E-9AB6-BC93EC3F1EF6}" destId="{4F1E16C9-6C41-496A-B2F2-2B43AA53164E}" srcOrd="0" destOrd="0" presId="urn:microsoft.com/office/officeart/2005/8/layout/hierarchy3"/>
    <dgm:cxn modelId="{EF6FDD3C-7439-4484-9580-D0A61313ED41}" type="presOf" srcId="{C9BBD43D-97C3-4847-AC77-CD9F30ABF9EE}" destId="{2509E160-DA76-420B-B176-3F5AEF72669C}" srcOrd="0" destOrd="0" presId="urn:microsoft.com/office/officeart/2005/8/layout/hierarchy3"/>
    <dgm:cxn modelId="{F87EB3DE-5B89-4F96-AFCE-1263D87E376B}" srcId="{32D7DD18-C548-48BD-A8D7-E7BBCFA59989}" destId="{F6C1DB82-C19D-437B-AF0C-53774AF9C1E8}" srcOrd="1" destOrd="0" parTransId="{5DE4C77F-DC5B-4E1E-9AB6-BC93EC3F1EF6}" sibTransId="{6585EE80-36C1-4FEB-B699-C17E207954B1}"/>
    <dgm:cxn modelId="{4202B028-6238-4C8E-A829-E48207C65A01}" srcId="{32D7DD18-C548-48BD-A8D7-E7BBCFA59989}" destId="{B05E1814-9E5C-4DD0-BC97-6E2D70ECA44C}" srcOrd="2" destOrd="0" parTransId="{BF72C6EC-2231-4E9D-89C6-FDD829566D62}" sibTransId="{4DEB7254-0714-452C-9CB1-12F5CD5D460F}"/>
    <dgm:cxn modelId="{87E14686-645C-4E75-81DF-3979334E145D}" type="presOf" srcId="{813D75AF-0610-46D2-BD2E-FADFA4E63C9D}" destId="{FE063E51-DC59-4252-8A3F-A4D85B89CB6D}" srcOrd="0" destOrd="0" presId="urn:microsoft.com/office/officeart/2005/8/layout/hierarchy3"/>
    <dgm:cxn modelId="{64D2FF23-78E9-4639-AD20-57B3B5EF135C}" type="presOf" srcId="{8E20AB0D-3F7C-42F7-B9D5-7955F889DFF9}" destId="{49144D42-2983-4FDD-A856-4138454F8E26}" srcOrd="0" destOrd="0" presId="urn:microsoft.com/office/officeart/2005/8/layout/hierarchy3"/>
    <dgm:cxn modelId="{22587E96-9966-4796-905A-218B2FD1B146}" type="presOf" srcId="{0715803E-A300-4A1B-B402-C87DAA9C4C89}" destId="{E15F7E20-43F5-424E-85A2-4FA2DD8765F5}" srcOrd="0" destOrd="0" presId="urn:microsoft.com/office/officeart/2005/8/layout/hierarchy3"/>
    <dgm:cxn modelId="{BAD3DC1F-A63D-4447-9681-B29562586B97}" type="presOf" srcId="{3878DD62-FF07-49FF-BC60-E816549C848F}" destId="{3363A424-FA2C-4AFF-ABC9-91C13BB9D871}" srcOrd="0" destOrd="0" presId="urn:microsoft.com/office/officeart/2005/8/layout/hierarchy3"/>
    <dgm:cxn modelId="{8FF0029E-1D7A-4C37-BF1F-265DE21BDDBE}" type="presOf" srcId="{559F3BBB-1EFD-41AB-A677-581E3FB831CE}" destId="{FB903F77-6E09-45E4-BD6B-19C5042F1446}" srcOrd="1" destOrd="0" presId="urn:microsoft.com/office/officeart/2005/8/layout/hierarchy3"/>
    <dgm:cxn modelId="{D524FDF8-52CC-4C7F-B1DE-063D6419A403}" srcId="{32D7DD18-C548-48BD-A8D7-E7BBCFA59989}" destId="{CE74C8A9-B07B-474C-B0AB-8F0698F49EA7}" srcOrd="3" destOrd="0" parTransId="{BB08CEC8-2B8A-4FEB-BB6E-482BC2EFC894}" sibTransId="{292780FD-9919-4CAF-9C72-EFC671B9E5CB}"/>
    <dgm:cxn modelId="{8F6F3940-91E6-43E2-B3A4-ED08807C15E0}" srcId="{813D75AF-0610-46D2-BD2E-FADFA4E63C9D}" destId="{CE734F7E-F22E-4E82-95F3-BE4E22553B65}" srcOrd="2" destOrd="0" parTransId="{19175024-6FEA-4BD8-8441-B92A770AF2F0}" sibTransId="{077E31DB-69C9-4DC3-AA21-5D7B8EBC9237}"/>
    <dgm:cxn modelId="{73DFA5F6-FE92-40B9-A38F-608339AD74FC}" type="presOf" srcId="{BB08CEC8-2B8A-4FEB-BB6E-482BC2EFC894}" destId="{981395D3-2BAF-44AC-9C10-9E5C42577721}" srcOrd="0" destOrd="0" presId="urn:microsoft.com/office/officeart/2005/8/layout/hierarchy3"/>
    <dgm:cxn modelId="{0F0A4CCA-B11D-4B7F-BD27-1844F59D449E}" type="presOf" srcId="{CE74C8A9-B07B-474C-B0AB-8F0698F49EA7}" destId="{2F628FBD-1775-441A-A2E3-269589275480}" srcOrd="0" destOrd="0" presId="urn:microsoft.com/office/officeart/2005/8/layout/hierarchy3"/>
    <dgm:cxn modelId="{D98A60BE-9468-43D6-9336-1EA8D936FC35}" type="presOf" srcId="{77578777-3BE2-429F-915D-0C1C5CCC34AC}" destId="{280B0B24-FDB7-4644-A2BB-DAF91C982772}" srcOrd="0" destOrd="0" presId="urn:microsoft.com/office/officeart/2005/8/layout/hierarchy3"/>
    <dgm:cxn modelId="{1C25FEB0-08CF-48B0-8F85-BA4E1FD045B0}" srcId="{3878DD62-FF07-49FF-BC60-E816549C848F}" destId="{2DEC55A9-0664-4F75-8FD4-05B1CA494317}" srcOrd="0" destOrd="0" parTransId="{77578777-3BE2-429F-915D-0C1C5CCC34AC}" sibTransId="{03890EB0-FC49-4FDD-B0DB-911B52884F71}"/>
    <dgm:cxn modelId="{A19EEBAF-D3D8-4460-BAD5-A1D50EF3351B}" type="presOf" srcId="{3878DD62-FF07-49FF-BC60-E816549C848F}" destId="{CAF0CEB7-0314-4E69-B7EE-5C7A448909F8}" srcOrd="1" destOrd="0" presId="urn:microsoft.com/office/officeart/2005/8/layout/hierarchy3"/>
    <dgm:cxn modelId="{147F252C-5076-489E-BF23-46D63F5533E5}" srcId="{813D75AF-0610-46D2-BD2E-FADFA4E63C9D}" destId="{559F3BBB-1EFD-41AB-A677-581E3FB831CE}" srcOrd="3" destOrd="0" parTransId="{A5F4434E-7312-4AEC-A4B9-56B44D83080A}" sibTransId="{B2F3D152-20BA-4304-8990-766336C0B686}"/>
    <dgm:cxn modelId="{20C589EF-9CC2-46BC-94B6-4D8C7EE8E872}" type="presOf" srcId="{B05E1814-9E5C-4DD0-BC97-6E2D70ECA44C}" destId="{BEC161F5-6C25-4536-A509-32B5B3AD7698}" srcOrd="0" destOrd="0" presId="urn:microsoft.com/office/officeart/2005/8/layout/hierarchy3"/>
    <dgm:cxn modelId="{AA560E4F-000A-43F6-B8F9-670A5C95394A}" type="presOf" srcId="{2DEC55A9-0664-4F75-8FD4-05B1CA494317}" destId="{6F0D1C6B-C152-488B-AD1C-904364FC46E0}" srcOrd="0" destOrd="0" presId="urn:microsoft.com/office/officeart/2005/8/layout/hierarchy3"/>
    <dgm:cxn modelId="{EA009F24-23A2-4C27-B356-7CCDC6D2AB82}" srcId="{3878DD62-FF07-49FF-BC60-E816549C848F}" destId="{DED062AB-0913-4229-951F-81578FE98A6D}" srcOrd="1" destOrd="0" parTransId="{EB2D250C-89C3-4117-9DC1-25EDB38FC9E1}" sibTransId="{BA9908E1-E48B-416B-88A7-7D36D559155A}"/>
    <dgm:cxn modelId="{34DBD6BE-9AB4-424B-A924-D70F6BA5E9EC}" type="presParOf" srcId="{FE063E51-DC59-4252-8A3F-A4D85B89CB6D}" destId="{2456BFA3-D669-4835-8BC6-9ACFAB40BA86}" srcOrd="0" destOrd="0" presId="urn:microsoft.com/office/officeart/2005/8/layout/hierarchy3"/>
    <dgm:cxn modelId="{FBDE7E9A-D8B3-4E75-BBA4-806861447077}" type="presParOf" srcId="{2456BFA3-D669-4835-8BC6-9ACFAB40BA86}" destId="{67A29AC7-0335-4DE8-AA0C-048B8CD9A83B}" srcOrd="0" destOrd="0" presId="urn:microsoft.com/office/officeart/2005/8/layout/hierarchy3"/>
    <dgm:cxn modelId="{82D2C2C9-932B-4091-A289-75216BBD2905}" type="presParOf" srcId="{67A29AC7-0335-4DE8-AA0C-048B8CD9A83B}" destId="{3363A424-FA2C-4AFF-ABC9-91C13BB9D871}" srcOrd="0" destOrd="0" presId="urn:microsoft.com/office/officeart/2005/8/layout/hierarchy3"/>
    <dgm:cxn modelId="{4FC062AC-7B2E-4580-884D-96C62CD4384B}" type="presParOf" srcId="{67A29AC7-0335-4DE8-AA0C-048B8CD9A83B}" destId="{CAF0CEB7-0314-4E69-B7EE-5C7A448909F8}" srcOrd="1" destOrd="0" presId="urn:microsoft.com/office/officeart/2005/8/layout/hierarchy3"/>
    <dgm:cxn modelId="{24E5C08A-A874-4A4C-9D57-34D98CD5E67C}" type="presParOf" srcId="{2456BFA3-D669-4835-8BC6-9ACFAB40BA86}" destId="{79D6D967-C081-455C-B505-1A68DB02A607}" srcOrd="1" destOrd="0" presId="urn:microsoft.com/office/officeart/2005/8/layout/hierarchy3"/>
    <dgm:cxn modelId="{BF077096-E07B-47FE-91A7-8C61E5D635D3}" type="presParOf" srcId="{79D6D967-C081-455C-B505-1A68DB02A607}" destId="{280B0B24-FDB7-4644-A2BB-DAF91C982772}" srcOrd="0" destOrd="0" presId="urn:microsoft.com/office/officeart/2005/8/layout/hierarchy3"/>
    <dgm:cxn modelId="{300F233D-533B-461F-A465-B8ED60D0C3C3}" type="presParOf" srcId="{79D6D967-C081-455C-B505-1A68DB02A607}" destId="{6F0D1C6B-C152-488B-AD1C-904364FC46E0}" srcOrd="1" destOrd="0" presId="urn:microsoft.com/office/officeart/2005/8/layout/hierarchy3"/>
    <dgm:cxn modelId="{883DF78C-3E8A-429F-8E7B-6C5652DBE873}" type="presParOf" srcId="{79D6D967-C081-455C-B505-1A68DB02A607}" destId="{A6AE475F-060C-49EB-98B9-E16E226C023B}" srcOrd="2" destOrd="0" presId="urn:microsoft.com/office/officeart/2005/8/layout/hierarchy3"/>
    <dgm:cxn modelId="{020A90C3-06CC-4FB5-BD48-88F7BA2E5603}" type="presParOf" srcId="{79D6D967-C081-455C-B505-1A68DB02A607}" destId="{10B58E57-F6BE-4B54-92DF-CA36973577D9}" srcOrd="3" destOrd="0" presId="urn:microsoft.com/office/officeart/2005/8/layout/hierarchy3"/>
    <dgm:cxn modelId="{8E3E77EC-6C38-4F7A-B8BF-C3AB02C6A676}" type="presParOf" srcId="{79D6D967-C081-455C-B505-1A68DB02A607}" destId="{E15F7E20-43F5-424E-85A2-4FA2DD8765F5}" srcOrd="4" destOrd="0" presId="urn:microsoft.com/office/officeart/2005/8/layout/hierarchy3"/>
    <dgm:cxn modelId="{2B59D93B-0531-4E85-B0F7-4967DC9AB80C}" type="presParOf" srcId="{79D6D967-C081-455C-B505-1A68DB02A607}" destId="{2A76AA4F-39FF-4945-B449-9A84EC62A56E}" srcOrd="5" destOrd="0" presId="urn:microsoft.com/office/officeart/2005/8/layout/hierarchy3"/>
    <dgm:cxn modelId="{01E959CD-A067-48D2-9788-870A96C55A5B}" type="presParOf" srcId="{FE063E51-DC59-4252-8A3F-A4D85B89CB6D}" destId="{A377CB78-AAEC-4E93-BA73-EAFCAAF5B4F8}" srcOrd="1" destOrd="0" presId="urn:microsoft.com/office/officeart/2005/8/layout/hierarchy3"/>
    <dgm:cxn modelId="{2BCCBA57-36DF-4270-A156-33FD586036BB}" type="presParOf" srcId="{A377CB78-AAEC-4E93-BA73-EAFCAAF5B4F8}" destId="{141D51D2-1868-4BBD-AB6F-4C5D4B7F8B8C}" srcOrd="0" destOrd="0" presId="urn:microsoft.com/office/officeart/2005/8/layout/hierarchy3"/>
    <dgm:cxn modelId="{840B870E-207E-4AB5-97D3-03302296EF04}" type="presParOf" srcId="{141D51D2-1868-4BBD-AB6F-4C5D4B7F8B8C}" destId="{4ABCCC37-62D7-40BE-B8D7-A996E2BA10C6}" srcOrd="0" destOrd="0" presId="urn:microsoft.com/office/officeart/2005/8/layout/hierarchy3"/>
    <dgm:cxn modelId="{D860017D-0F90-40FC-AB63-E4FEEFCB02B6}" type="presParOf" srcId="{141D51D2-1868-4BBD-AB6F-4C5D4B7F8B8C}" destId="{5371D76C-A195-4D99-B24C-9BDCEABD233C}" srcOrd="1" destOrd="0" presId="urn:microsoft.com/office/officeart/2005/8/layout/hierarchy3"/>
    <dgm:cxn modelId="{EBD73886-B93F-4C8B-A2FC-2E951F4284D0}" type="presParOf" srcId="{A377CB78-AAEC-4E93-BA73-EAFCAAF5B4F8}" destId="{50DAF3D8-958B-4CAB-8567-39EB9B2A54CF}" srcOrd="1" destOrd="0" presId="urn:microsoft.com/office/officeart/2005/8/layout/hierarchy3"/>
    <dgm:cxn modelId="{D96C2D45-3EED-434E-8F7A-F6FDB3AB96EE}" type="presParOf" srcId="{50DAF3D8-958B-4CAB-8567-39EB9B2A54CF}" destId="{A94E6F3B-8B00-46FC-BBDC-C6432DB9CA8F}" srcOrd="0" destOrd="0" presId="urn:microsoft.com/office/officeart/2005/8/layout/hierarchy3"/>
    <dgm:cxn modelId="{CC359989-7B27-49DD-96BD-C5767E11AE73}" type="presParOf" srcId="{50DAF3D8-958B-4CAB-8567-39EB9B2A54CF}" destId="{2509E160-DA76-420B-B176-3F5AEF72669C}" srcOrd="1" destOrd="0" presId="urn:microsoft.com/office/officeart/2005/8/layout/hierarchy3"/>
    <dgm:cxn modelId="{29C97B68-2310-49F8-AD10-3AD05C88CAEC}" type="presParOf" srcId="{50DAF3D8-958B-4CAB-8567-39EB9B2A54CF}" destId="{4F1E16C9-6C41-496A-B2F2-2B43AA53164E}" srcOrd="2" destOrd="0" presId="urn:microsoft.com/office/officeart/2005/8/layout/hierarchy3"/>
    <dgm:cxn modelId="{EF0FEFFE-7B74-490C-846E-256F959BF1A8}" type="presParOf" srcId="{50DAF3D8-958B-4CAB-8567-39EB9B2A54CF}" destId="{2EB22807-5606-4345-9BA8-CC2A5AED536F}" srcOrd="3" destOrd="0" presId="urn:microsoft.com/office/officeart/2005/8/layout/hierarchy3"/>
    <dgm:cxn modelId="{29020FDA-9A6C-4B0F-A4A3-2D9E001D1058}" type="presParOf" srcId="{50DAF3D8-958B-4CAB-8567-39EB9B2A54CF}" destId="{5E936BAD-F971-4EB0-B942-6EEFCEA0B2E0}" srcOrd="4" destOrd="0" presId="urn:microsoft.com/office/officeart/2005/8/layout/hierarchy3"/>
    <dgm:cxn modelId="{E4F837EA-EDE9-4826-8051-1193DD8881A4}" type="presParOf" srcId="{50DAF3D8-958B-4CAB-8567-39EB9B2A54CF}" destId="{BEC161F5-6C25-4536-A509-32B5B3AD7698}" srcOrd="5" destOrd="0" presId="urn:microsoft.com/office/officeart/2005/8/layout/hierarchy3"/>
    <dgm:cxn modelId="{E5BA871B-4393-4533-8E56-76FD68CCFA38}" type="presParOf" srcId="{50DAF3D8-958B-4CAB-8567-39EB9B2A54CF}" destId="{981395D3-2BAF-44AC-9C10-9E5C42577721}" srcOrd="6" destOrd="0" presId="urn:microsoft.com/office/officeart/2005/8/layout/hierarchy3"/>
    <dgm:cxn modelId="{EE076577-3A72-41DA-8DC8-A5AD0709E717}" type="presParOf" srcId="{50DAF3D8-958B-4CAB-8567-39EB9B2A54CF}" destId="{2F628FBD-1775-441A-A2E3-269589275480}" srcOrd="7" destOrd="0" presId="urn:microsoft.com/office/officeart/2005/8/layout/hierarchy3"/>
    <dgm:cxn modelId="{591689AB-3C41-44B8-AA55-82BFF188E787}" type="presParOf" srcId="{FE063E51-DC59-4252-8A3F-A4D85B89CB6D}" destId="{59DD7A96-8505-4CE3-9674-C595B1073C5F}" srcOrd="2" destOrd="0" presId="urn:microsoft.com/office/officeart/2005/8/layout/hierarchy3"/>
    <dgm:cxn modelId="{7D633523-6185-4610-9275-F18CAEE35AD2}" type="presParOf" srcId="{59DD7A96-8505-4CE3-9674-C595B1073C5F}" destId="{1A960F60-0F14-451B-AF82-F0FE6C2B790F}" srcOrd="0" destOrd="0" presId="urn:microsoft.com/office/officeart/2005/8/layout/hierarchy3"/>
    <dgm:cxn modelId="{88BE2F04-9C94-4670-A684-7C4B341F3266}" type="presParOf" srcId="{1A960F60-0F14-451B-AF82-F0FE6C2B790F}" destId="{E20F08A1-A4D0-428B-BD0D-46C2CE47F331}" srcOrd="0" destOrd="0" presId="urn:microsoft.com/office/officeart/2005/8/layout/hierarchy3"/>
    <dgm:cxn modelId="{5BD3CB90-1C01-4662-B808-3138731AD7C9}" type="presParOf" srcId="{1A960F60-0F14-451B-AF82-F0FE6C2B790F}" destId="{310EDFF8-5DA8-4AEB-BB1E-1B3665C869D2}" srcOrd="1" destOrd="0" presId="urn:microsoft.com/office/officeart/2005/8/layout/hierarchy3"/>
    <dgm:cxn modelId="{BCFE9D4E-A036-4E57-BD54-40047BB714D4}" type="presParOf" srcId="{59DD7A96-8505-4CE3-9674-C595B1073C5F}" destId="{EFAEE689-011B-42E5-9076-85DD2B9B7E6F}" srcOrd="1" destOrd="0" presId="urn:microsoft.com/office/officeart/2005/8/layout/hierarchy3"/>
    <dgm:cxn modelId="{135CDC3A-50AC-45E9-A5F8-EBC3DB6966D4}" type="presParOf" srcId="{EFAEE689-011B-42E5-9076-85DD2B9B7E6F}" destId="{B370A1B5-B518-48B5-BE06-96643F8E77F8}" srcOrd="0" destOrd="0" presId="urn:microsoft.com/office/officeart/2005/8/layout/hierarchy3"/>
    <dgm:cxn modelId="{3293E8F8-E444-4D10-9B02-98EB93E093B8}" type="presParOf" srcId="{EFAEE689-011B-42E5-9076-85DD2B9B7E6F}" destId="{4228C4EB-DC3C-4796-B5D1-3B04AE0A952A}" srcOrd="1" destOrd="0" presId="urn:microsoft.com/office/officeart/2005/8/layout/hierarchy3"/>
    <dgm:cxn modelId="{80FBDBEF-8EC4-44AF-AFC4-05EA84E0A49C}" type="presParOf" srcId="{FE063E51-DC59-4252-8A3F-A4D85B89CB6D}" destId="{1F963075-9318-4A43-86AA-6C5C66F4E18A}" srcOrd="3" destOrd="0" presId="urn:microsoft.com/office/officeart/2005/8/layout/hierarchy3"/>
    <dgm:cxn modelId="{0EB66BB6-9BCD-4637-952E-446B96A0E732}" type="presParOf" srcId="{1F963075-9318-4A43-86AA-6C5C66F4E18A}" destId="{BEFAD2D2-B62C-4430-8260-A4640A6719FB}" srcOrd="0" destOrd="0" presId="urn:microsoft.com/office/officeart/2005/8/layout/hierarchy3"/>
    <dgm:cxn modelId="{D365153F-B821-4FFF-9881-C5D7A39E778F}" type="presParOf" srcId="{BEFAD2D2-B62C-4430-8260-A4640A6719FB}" destId="{C9BEBC96-FFAD-4F3B-A983-00FB327AD7E6}" srcOrd="0" destOrd="0" presId="urn:microsoft.com/office/officeart/2005/8/layout/hierarchy3"/>
    <dgm:cxn modelId="{9A3C9ACE-A247-4930-83D0-F5B5FEF293E5}" type="presParOf" srcId="{BEFAD2D2-B62C-4430-8260-A4640A6719FB}" destId="{FB903F77-6E09-45E4-BD6B-19C5042F1446}" srcOrd="1" destOrd="0" presId="urn:microsoft.com/office/officeart/2005/8/layout/hierarchy3"/>
    <dgm:cxn modelId="{8FF81DBF-3513-4240-90C1-BB89C24D74FF}" type="presParOf" srcId="{1F963075-9318-4A43-86AA-6C5C66F4E18A}" destId="{37DD4242-A49C-40EB-B4B7-FC4D9BE7E428}" srcOrd="1" destOrd="0" presId="urn:microsoft.com/office/officeart/2005/8/layout/hierarchy3"/>
    <dgm:cxn modelId="{24FEAA75-43D0-4E37-8796-7573E305336C}" type="presParOf" srcId="{37DD4242-A49C-40EB-B4B7-FC4D9BE7E428}" destId="{49144D42-2983-4FDD-A856-4138454F8E26}" srcOrd="0" destOrd="0" presId="urn:microsoft.com/office/officeart/2005/8/layout/hierarchy3"/>
    <dgm:cxn modelId="{44071537-2BB0-4CF4-AA5E-5CEBC44959E2}" type="presParOf" srcId="{37DD4242-A49C-40EB-B4B7-FC4D9BE7E428}" destId="{C7FDAEE5-3EC7-41D0-95A7-A99548ADD2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08934-A52D-4555-83A1-E1426F20F513}">
      <dsp:nvSpPr>
        <dsp:cNvPr id="0" name=""/>
        <dsp:cNvSpPr/>
      </dsp:nvSpPr>
      <dsp:spPr>
        <a:xfrm rot="5400000">
          <a:off x="-272247" y="273834"/>
          <a:ext cx="1814981" cy="1270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500" kern="1200" dirty="0" smtClean="0">
              <a:solidFill>
                <a:schemeClr val="tx2"/>
              </a:solidFill>
            </a:rPr>
            <a:t>1</a:t>
          </a:r>
          <a:endParaRPr lang="en-US" sz="3500" kern="1200" dirty="0">
            <a:solidFill>
              <a:schemeClr val="tx2"/>
            </a:solidFill>
          </a:endParaRPr>
        </a:p>
      </dsp:txBody>
      <dsp:txXfrm rot="-5400000">
        <a:off x="1" y="636831"/>
        <a:ext cx="1270487" cy="544494"/>
      </dsp:txXfrm>
    </dsp:sp>
    <dsp:sp modelId="{9C48220B-02FA-404E-BB0A-7A0CD9101E30}">
      <dsp:nvSpPr>
        <dsp:cNvPr id="0" name=""/>
        <dsp:cNvSpPr/>
      </dsp:nvSpPr>
      <dsp:spPr>
        <a:xfrm rot="5400000">
          <a:off x="4118303" y="-2846228"/>
          <a:ext cx="1179738" cy="6875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kern="1200" dirty="0" smtClean="0">
              <a:solidFill>
                <a:schemeClr val="tx2"/>
              </a:solidFill>
            </a:rPr>
            <a:t>Не постоји стопроцентна ефикасност деловања противградне заштите нигде у свету </a:t>
          </a:r>
          <a:endParaRPr lang="en-US" sz="2400" kern="1200" dirty="0">
            <a:solidFill>
              <a:schemeClr val="tx2"/>
            </a:solidFill>
          </a:endParaRPr>
        </a:p>
      </dsp:txBody>
      <dsp:txXfrm rot="-5400000">
        <a:off x="1270488" y="59177"/>
        <a:ext cx="6817779" cy="1064558"/>
      </dsp:txXfrm>
    </dsp:sp>
    <dsp:sp modelId="{F8A738E3-10DD-4F82-B161-A4E5ACBB6C8B}">
      <dsp:nvSpPr>
        <dsp:cNvPr id="0" name=""/>
        <dsp:cNvSpPr/>
      </dsp:nvSpPr>
      <dsp:spPr>
        <a:xfrm rot="5400000">
          <a:off x="-272247" y="1896828"/>
          <a:ext cx="1814981" cy="1270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500" kern="1200" dirty="0" smtClean="0">
              <a:solidFill>
                <a:schemeClr val="tx2"/>
              </a:solidFill>
            </a:rPr>
            <a:t>2</a:t>
          </a:r>
          <a:endParaRPr lang="en-US" sz="3500" kern="1200" dirty="0">
            <a:solidFill>
              <a:schemeClr val="tx2"/>
            </a:solidFill>
          </a:endParaRPr>
        </a:p>
      </dsp:txBody>
      <dsp:txXfrm rot="-5400000">
        <a:off x="1" y="2259825"/>
        <a:ext cx="1270487" cy="544494"/>
      </dsp:txXfrm>
    </dsp:sp>
    <dsp:sp modelId="{AC629054-1774-4414-8D73-32A73940D373}">
      <dsp:nvSpPr>
        <dsp:cNvPr id="0" name=""/>
        <dsp:cNvSpPr/>
      </dsp:nvSpPr>
      <dsp:spPr>
        <a:xfrm rot="5400000">
          <a:off x="4118303" y="-1223234"/>
          <a:ext cx="1179738" cy="6875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kern="1200" dirty="0" smtClean="0">
              <a:solidFill>
                <a:schemeClr val="tx2"/>
              </a:solidFill>
            </a:rPr>
            <a:t>Непостојање званично доступних података о </a:t>
          </a:r>
          <a:r>
            <a:rPr lang="sr-Cyrl-RS" sz="2400" kern="1200" dirty="0" smtClean="0">
              <a:solidFill>
                <a:schemeClr val="tx2"/>
              </a:solidFill>
            </a:rPr>
            <a:t>износу настале </a:t>
          </a:r>
          <a:r>
            <a:rPr lang="sr-Cyrl-RS" sz="2400" kern="1200" dirty="0" smtClean="0">
              <a:solidFill>
                <a:schemeClr val="tx2"/>
              </a:solidFill>
            </a:rPr>
            <a:t>штете од града изражене вредносно на нивоу Републике Србије</a:t>
          </a:r>
          <a:endParaRPr lang="en-US" sz="2400" kern="1200" dirty="0">
            <a:solidFill>
              <a:schemeClr val="tx2"/>
            </a:solidFill>
          </a:endParaRPr>
        </a:p>
      </dsp:txBody>
      <dsp:txXfrm rot="-5400000">
        <a:off x="1270488" y="1682171"/>
        <a:ext cx="6817779" cy="1064558"/>
      </dsp:txXfrm>
    </dsp:sp>
    <dsp:sp modelId="{65846718-E67B-4C4F-99D2-B3C039FFDE96}">
      <dsp:nvSpPr>
        <dsp:cNvPr id="0" name=""/>
        <dsp:cNvSpPr/>
      </dsp:nvSpPr>
      <dsp:spPr>
        <a:xfrm rot="5400000">
          <a:off x="-272247" y="3519823"/>
          <a:ext cx="1814981" cy="1270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500" kern="1200" dirty="0" smtClean="0">
              <a:solidFill>
                <a:schemeClr val="tx2"/>
              </a:solidFill>
            </a:rPr>
            <a:t>3</a:t>
          </a:r>
          <a:endParaRPr lang="en-US" sz="3500" kern="1200" dirty="0">
            <a:solidFill>
              <a:schemeClr val="tx2"/>
            </a:solidFill>
          </a:endParaRPr>
        </a:p>
      </dsp:txBody>
      <dsp:txXfrm rot="-5400000">
        <a:off x="1" y="3882820"/>
        <a:ext cx="1270487" cy="544494"/>
      </dsp:txXfrm>
    </dsp:sp>
    <dsp:sp modelId="{0B4D9A2F-0A11-4EE3-B957-0238906CDF7F}">
      <dsp:nvSpPr>
        <dsp:cNvPr id="0" name=""/>
        <dsp:cNvSpPr/>
      </dsp:nvSpPr>
      <dsp:spPr>
        <a:xfrm rot="5400000">
          <a:off x="4118303" y="399760"/>
          <a:ext cx="1179738" cy="6875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kern="1200" dirty="0" smtClean="0">
              <a:solidFill>
                <a:schemeClr val="tx2"/>
              </a:solidFill>
            </a:rPr>
            <a:t>Ризик да подаци које смо прикупили од јединица локалне самоуправе и АП Војводине нису потпуни, упоредиви и тачни</a:t>
          </a:r>
          <a:endParaRPr lang="en-US" sz="2400" kern="1200" dirty="0">
            <a:solidFill>
              <a:schemeClr val="tx2"/>
            </a:solidFill>
          </a:endParaRPr>
        </a:p>
      </dsp:txBody>
      <dsp:txXfrm rot="-5400000">
        <a:off x="1270488" y="3305165"/>
        <a:ext cx="6817779" cy="106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3A424-FA2C-4AFF-ABC9-91C13BB9D871}">
      <dsp:nvSpPr>
        <dsp:cNvPr id="0" name=""/>
        <dsp:cNvSpPr/>
      </dsp:nvSpPr>
      <dsp:spPr>
        <a:xfrm>
          <a:off x="0" y="140135"/>
          <a:ext cx="1580540" cy="790270"/>
        </a:xfrm>
        <a:prstGeom prst="roundRect">
          <a:avLst>
            <a:gd name="adj" fmla="val 10000"/>
          </a:avLst>
        </a:prstGeom>
        <a:solidFill>
          <a:schemeClr val="accent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Противградне ракете</a:t>
          </a:r>
          <a:endParaRPr lang="en-US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3146" y="163281"/>
        <a:ext cx="1534248" cy="743978"/>
      </dsp:txXfrm>
    </dsp:sp>
    <dsp:sp modelId="{280B0B24-FDB7-4644-A2BB-DAF91C982772}">
      <dsp:nvSpPr>
        <dsp:cNvPr id="0" name=""/>
        <dsp:cNvSpPr/>
      </dsp:nvSpPr>
      <dsp:spPr>
        <a:xfrm>
          <a:off x="158054" y="930405"/>
          <a:ext cx="161803" cy="57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  <a:noFill/>
        <a:ln w="6350" cap="flat" cmpd="sng" algn="ctr">
          <a:solidFill>
            <a:srgbClr val="867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D1C6B-C152-488B-AD1C-904364FC46E0}">
      <dsp:nvSpPr>
        <dsp:cNvPr id="0" name=""/>
        <dsp:cNvSpPr/>
      </dsp:nvSpPr>
      <dsp:spPr>
        <a:xfrm>
          <a:off x="319857" y="1112207"/>
          <a:ext cx="1439063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Потребан број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43003" y="1135353"/>
        <a:ext cx="1392771" cy="743978"/>
      </dsp:txXfrm>
    </dsp:sp>
    <dsp:sp modelId="{A6AE475F-060C-49EB-98B9-E16E226C023B}">
      <dsp:nvSpPr>
        <dsp:cNvPr id="0" name=""/>
        <dsp:cNvSpPr/>
      </dsp:nvSpPr>
      <dsp:spPr>
        <a:xfrm>
          <a:off x="158054" y="930405"/>
          <a:ext cx="161803" cy="1564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105816" y="1058167"/>
              </a:lnTo>
            </a:path>
          </a:pathLst>
        </a:custGeom>
        <a:noFill/>
        <a:ln w="6350" cap="flat" cmpd="sng" algn="ctr">
          <a:solidFill>
            <a:srgbClr val="867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58E57-F6BE-4B54-92DF-CA36973577D9}">
      <dsp:nvSpPr>
        <dsp:cNvPr id="0" name=""/>
        <dsp:cNvSpPr/>
      </dsp:nvSpPr>
      <dsp:spPr>
        <a:xfrm>
          <a:off x="319857" y="2100045"/>
          <a:ext cx="1568907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Набавка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43003" y="2123191"/>
        <a:ext cx="1522615" cy="743978"/>
      </dsp:txXfrm>
    </dsp:sp>
    <dsp:sp modelId="{E15F7E20-43F5-424E-85A2-4FA2DD8765F5}">
      <dsp:nvSpPr>
        <dsp:cNvPr id="0" name=""/>
        <dsp:cNvSpPr/>
      </dsp:nvSpPr>
      <dsp:spPr>
        <a:xfrm>
          <a:off x="158054" y="930405"/>
          <a:ext cx="161803" cy="2552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522"/>
              </a:lnTo>
              <a:lnTo>
                <a:pt x="105816" y="1719522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AA4F-39FF-4945-B449-9A84EC62A56E}">
      <dsp:nvSpPr>
        <dsp:cNvPr id="0" name=""/>
        <dsp:cNvSpPr/>
      </dsp:nvSpPr>
      <dsp:spPr>
        <a:xfrm>
          <a:off x="319857" y="3087883"/>
          <a:ext cx="1594980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Дистрибуција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43003" y="3111029"/>
        <a:ext cx="1548688" cy="743978"/>
      </dsp:txXfrm>
    </dsp:sp>
    <dsp:sp modelId="{4ABCCC37-62D7-40BE-B8D7-A996E2BA10C6}">
      <dsp:nvSpPr>
        <dsp:cNvPr id="0" name=""/>
        <dsp:cNvSpPr/>
      </dsp:nvSpPr>
      <dsp:spPr>
        <a:xfrm>
          <a:off x="1993864" y="124369"/>
          <a:ext cx="1580540" cy="790270"/>
        </a:xfrm>
        <a:prstGeom prst="roundRect">
          <a:avLst>
            <a:gd name="adj" fmla="val 10000"/>
          </a:avLst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Стрелци</a:t>
          </a:r>
          <a:endParaRPr lang="en-US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017010" y="147515"/>
        <a:ext cx="1534248" cy="743978"/>
      </dsp:txXfrm>
    </dsp:sp>
    <dsp:sp modelId="{A94E6F3B-8B00-46FC-BBDC-C6432DB9CA8F}">
      <dsp:nvSpPr>
        <dsp:cNvPr id="0" name=""/>
        <dsp:cNvSpPr/>
      </dsp:nvSpPr>
      <dsp:spPr>
        <a:xfrm>
          <a:off x="2151918" y="914640"/>
          <a:ext cx="158054" cy="59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  <a:noFill/>
        <a:ln w="6350" cap="flat" cmpd="sng" algn="ctr">
          <a:solidFill>
            <a:srgbClr val="867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9E160-DA76-420B-B176-3F5AEF72669C}">
      <dsp:nvSpPr>
        <dsp:cNvPr id="0" name=""/>
        <dsp:cNvSpPr/>
      </dsp:nvSpPr>
      <dsp:spPr>
        <a:xfrm>
          <a:off x="2309972" y="1112207"/>
          <a:ext cx="1473051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старосна структура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333118" y="1135353"/>
        <a:ext cx="1426759" cy="743978"/>
      </dsp:txXfrm>
    </dsp:sp>
    <dsp:sp modelId="{4F1E16C9-6C41-496A-B2F2-2B43AA53164E}">
      <dsp:nvSpPr>
        <dsp:cNvPr id="0" name=""/>
        <dsp:cNvSpPr/>
      </dsp:nvSpPr>
      <dsp:spPr>
        <a:xfrm>
          <a:off x="2151918" y="914640"/>
          <a:ext cx="158054" cy="158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105816" y="1058167"/>
              </a:lnTo>
            </a:path>
          </a:pathLst>
        </a:custGeom>
        <a:noFill/>
        <a:ln w="6350" cap="flat" cmpd="sng" algn="ctr">
          <a:solidFill>
            <a:srgbClr val="867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22807-5606-4345-9BA8-CC2A5AED536F}">
      <dsp:nvSpPr>
        <dsp:cNvPr id="0" name=""/>
        <dsp:cNvSpPr/>
      </dsp:nvSpPr>
      <dsp:spPr>
        <a:xfrm>
          <a:off x="2309972" y="2100045"/>
          <a:ext cx="1499679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Обука и здравствени прегледи</a:t>
          </a:r>
          <a:endParaRPr lang="en-US" sz="1600" kern="1200" dirty="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333118" y="2123191"/>
        <a:ext cx="1453387" cy="743978"/>
      </dsp:txXfrm>
    </dsp:sp>
    <dsp:sp modelId="{5E936BAD-F971-4EB0-B942-6EEFCEA0B2E0}">
      <dsp:nvSpPr>
        <dsp:cNvPr id="0" name=""/>
        <dsp:cNvSpPr/>
      </dsp:nvSpPr>
      <dsp:spPr>
        <a:xfrm>
          <a:off x="2151918" y="914640"/>
          <a:ext cx="158054" cy="2568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522"/>
              </a:lnTo>
              <a:lnTo>
                <a:pt x="105816" y="1719522"/>
              </a:lnTo>
            </a:path>
          </a:pathLst>
        </a:custGeom>
        <a:noFill/>
        <a:ln w="6350" cap="flat" cmpd="sng" algn="ctr">
          <a:solidFill>
            <a:srgbClr val="8676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161F5-6C25-4536-A509-32B5B3AD7698}">
      <dsp:nvSpPr>
        <dsp:cNvPr id="0" name=""/>
        <dsp:cNvSpPr/>
      </dsp:nvSpPr>
      <dsp:spPr>
        <a:xfrm>
          <a:off x="2309972" y="3087883"/>
          <a:ext cx="1499123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Дејства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333118" y="3111029"/>
        <a:ext cx="1452831" cy="743978"/>
      </dsp:txXfrm>
    </dsp:sp>
    <dsp:sp modelId="{981395D3-2BAF-44AC-9C10-9E5C42577721}">
      <dsp:nvSpPr>
        <dsp:cNvPr id="0" name=""/>
        <dsp:cNvSpPr/>
      </dsp:nvSpPr>
      <dsp:spPr>
        <a:xfrm>
          <a:off x="2151918" y="914640"/>
          <a:ext cx="158054" cy="3556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877"/>
              </a:lnTo>
              <a:lnTo>
                <a:pt x="105816" y="2380877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28FBD-1775-441A-A2E3-269589275480}">
      <dsp:nvSpPr>
        <dsp:cNvPr id="0" name=""/>
        <dsp:cNvSpPr/>
      </dsp:nvSpPr>
      <dsp:spPr>
        <a:xfrm>
          <a:off x="2309972" y="4075720"/>
          <a:ext cx="1518583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Финансирање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333118" y="4098866"/>
        <a:ext cx="1472291" cy="743978"/>
      </dsp:txXfrm>
    </dsp:sp>
    <dsp:sp modelId="{E20F08A1-A4D0-428B-BD0D-46C2CE47F331}">
      <dsp:nvSpPr>
        <dsp:cNvPr id="0" name=""/>
        <dsp:cNvSpPr/>
      </dsp:nvSpPr>
      <dsp:spPr>
        <a:xfrm>
          <a:off x="3969540" y="124369"/>
          <a:ext cx="2245837" cy="818514"/>
        </a:xfrm>
        <a:prstGeom prst="roundRect">
          <a:avLst>
            <a:gd name="adj" fmla="val 10000"/>
          </a:avLst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Стање на лансирним станицама</a:t>
          </a:r>
          <a:endParaRPr lang="en-US" sz="1600" kern="120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993513" y="148342"/>
        <a:ext cx="2197891" cy="770568"/>
      </dsp:txXfrm>
    </dsp:sp>
    <dsp:sp modelId="{B370A1B5-B518-48B5-BE06-96643F8E77F8}">
      <dsp:nvSpPr>
        <dsp:cNvPr id="0" name=""/>
        <dsp:cNvSpPr/>
      </dsp:nvSpPr>
      <dsp:spPr>
        <a:xfrm>
          <a:off x="4194123" y="942884"/>
          <a:ext cx="224583" cy="59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96"/>
              </a:lnTo>
              <a:lnTo>
                <a:pt x="150503" y="397196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8C4EB-DC3C-4796-B5D1-3B04AE0A952A}">
      <dsp:nvSpPr>
        <dsp:cNvPr id="0" name=""/>
        <dsp:cNvSpPr/>
      </dsp:nvSpPr>
      <dsp:spPr>
        <a:xfrm>
          <a:off x="4418707" y="1140451"/>
          <a:ext cx="1796379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разлози неактивирања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4441853" y="1163597"/>
        <a:ext cx="1750087" cy="743978"/>
      </dsp:txXfrm>
    </dsp:sp>
    <dsp:sp modelId="{C9BEBC96-FFAD-4F3B-A983-00FB327AD7E6}">
      <dsp:nvSpPr>
        <dsp:cNvPr id="0" name=""/>
        <dsp:cNvSpPr/>
      </dsp:nvSpPr>
      <dsp:spPr>
        <a:xfrm>
          <a:off x="6610512" y="124369"/>
          <a:ext cx="1580540" cy="790270"/>
        </a:xfrm>
        <a:prstGeom prst="roundRect">
          <a:avLst>
            <a:gd name="adj" fmla="val 10000"/>
          </a:avLst>
        </a:pr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Кадровска проблематика у РХМЗ</a:t>
          </a:r>
          <a:endParaRPr lang="en-US" sz="1600" kern="120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6633658" y="147515"/>
        <a:ext cx="1534248" cy="743978"/>
      </dsp:txXfrm>
    </dsp:sp>
    <dsp:sp modelId="{49144D42-2983-4FDD-A856-4138454F8E26}">
      <dsp:nvSpPr>
        <dsp:cNvPr id="0" name=""/>
        <dsp:cNvSpPr/>
      </dsp:nvSpPr>
      <dsp:spPr>
        <a:xfrm>
          <a:off x="6768566" y="914640"/>
          <a:ext cx="158054" cy="59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12"/>
              </a:lnTo>
              <a:lnTo>
                <a:pt x="105816" y="396812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DAEE5-3EC7-41D0-95A7-A99548ADD233}">
      <dsp:nvSpPr>
        <dsp:cNvPr id="0" name=""/>
        <dsp:cNvSpPr/>
      </dsp:nvSpPr>
      <dsp:spPr>
        <a:xfrm>
          <a:off x="6926620" y="1112207"/>
          <a:ext cx="1264432" cy="79027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>
              <a:solidFill>
                <a:schemeClr val="tx2"/>
              </a:solidFill>
              <a:latin typeface="+mn-lt"/>
              <a:ea typeface="+mn-ea"/>
              <a:cs typeface="Times New Roman" panose="02020603050405020304" pitchFamily="18" charset="0"/>
            </a:rPr>
            <a:t>Број и старосна структура</a:t>
          </a:r>
          <a:endParaRPr lang="en-US" sz="1600" kern="1200">
            <a:solidFill>
              <a:schemeClr val="tx2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6949766" y="1135353"/>
        <a:ext cx="1218140" cy="743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26E0-4E25-4CFB-A934-D15F743E12CD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2B1F-A78E-4C7C-BEAD-6135BF85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38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9C7B-2A2A-45B3-860C-C73E0A187399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7CB4-6606-46A3-9C4A-FD1A7F51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778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Ставити</a:t>
            </a:r>
            <a:r>
              <a:rPr lang="sr-Cyrl-RS" baseline="0" dirty="0" smtClean="0"/>
              <a:t> грб и назив ДРИ, појачати лого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C7CB4-6606-46A3-9C4A-FD1A7F5128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6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Заменити боју слова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C7CB4-6606-46A3-9C4A-FD1A7F5128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ri plava tema naslov -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282" y="3429000"/>
            <a:ext cx="4093435" cy="216849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r-Cyrl-RS" dirty="0" smtClean="0"/>
              <a:t>Наслов иде овде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282" y="1628985"/>
            <a:ext cx="4093435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 smtClean="0"/>
              <a:t>ПОДНАСЛОВ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adrzaj plav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250765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318171" y="1825625"/>
            <a:ext cx="250765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07693" y="1825625"/>
            <a:ext cx="250765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630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j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tekst -  2 polj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65126"/>
            <a:ext cx="3868340" cy="5719479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365126"/>
            <a:ext cx="3887391" cy="5719479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7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i prazno p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 - siv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9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 plav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1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ka - grafikon sa tekstom objasnjen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99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amo slika sa objasnjen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3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i plava tema - naslov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282" y="3429000"/>
            <a:ext cx="4093435" cy="216849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sr-Cyrl-RS" dirty="0" smtClean="0"/>
              <a:t>Наслов иде овде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4849" y="534283"/>
            <a:ext cx="0" cy="5789433"/>
          </a:xfrm>
          <a:prstGeom prst="line">
            <a:avLst/>
          </a:prstGeom>
          <a:ln w="12700">
            <a:solidFill>
              <a:srgbClr val="1C3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742916" y="615297"/>
            <a:ext cx="416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Текст</a:t>
            </a:r>
            <a:r>
              <a:rPr lang="sr-Cyrl-RS" baseline="0" dirty="0" smtClean="0"/>
              <a:t> иде овде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ri plava tema - naslov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282" y="3429000"/>
            <a:ext cx="4093435" cy="216849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sr-Cyrl-RS" dirty="0" smtClean="0"/>
              <a:t>Наслов иде овде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282" y="1628985"/>
            <a:ext cx="4093435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 smtClean="0"/>
              <a:t>ПОДНАСЛОВ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4849" y="534283"/>
            <a:ext cx="0" cy="5789433"/>
          </a:xfrm>
          <a:prstGeom prst="line">
            <a:avLst/>
          </a:prstGeom>
          <a:ln w="12700">
            <a:solidFill>
              <a:srgbClr val="1C3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1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6120F1-5391-4DFA-9D45-5A2350F124F3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E002-1517-4F94-869E-15A7DEFE39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zaj - plav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pli 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pli sadrzaj - svetlo plav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887D91-8B65-4A7F-BD99-43DF30CD5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sadrzaj - siv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2694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3886200" cy="2694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887D91-8B65-4A7F-BD99-43DF30CD5F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269272"/>
            <a:ext cx="3886200" cy="2694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3269272"/>
            <a:ext cx="3886200" cy="2694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250765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Назив ревизије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318171" y="1825625"/>
            <a:ext cx="250765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07693" y="1825625"/>
            <a:ext cx="250765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05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accent5"/>
                </a:solidFill>
              </a:defRPr>
            </a:lvl1pPr>
          </a:lstStyle>
          <a:p>
            <a:r>
              <a:rPr lang="sr-Cyrl-RS" dirty="0" smtClean="0"/>
              <a:t>Назив ревизије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29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11887D91-8B65-4A7F-BD99-43DF30CD5FA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469603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74" r:id="rId3"/>
    <p:sldLayoutId id="2147483687" r:id="rId4"/>
    <p:sldLayoutId id="2147483675" r:id="rId5"/>
    <p:sldLayoutId id="2147483676" r:id="rId6"/>
    <p:sldLayoutId id="2147483688" r:id="rId7"/>
    <p:sldLayoutId id="2147483684" r:id="rId8"/>
    <p:sldLayoutId id="2147483683" r:id="rId9"/>
    <p:sldLayoutId id="2147483686" r:id="rId10"/>
    <p:sldLayoutId id="2147483677" r:id="rId11"/>
    <p:sldLayoutId id="2147483685" r:id="rId12"/>
    <p:sldLayoutId id="2147483678" r:id="rId13"/>
    <p:sldLayoutId id="2147483679" r:id="rId14"/>
    <p:sldLayoutId id="2147483690" r:id="rId15"/>
    <p:sldLayoutId id="2147483691" r:id="rId16"/>
    <p:sldLayoutId id="2147483680" r:id="rId17"/>
    <p:sldLayoutId id="2147483681" r:id="rId18"/>
    <p:sldLayoutId id="2147483692" r:id="rId19"/>
    <p:sldLayoutId id="214748369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>
                <a:latin typeface="+mn-lt"/>
              </a:rPr>
              <a:t>Противградна заштита у Републици Србији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 smtClean="0"/>
              <a:t>Ревизија сврсисходности пословања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74709" y="6356351"/>
            <a:ext cx="4108537" cy="365125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Обим и методологија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Субјекти ревизије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86" y="3197746"/>
            <a:ext cx="457200" cy="4572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ltGray">
          <a:xfrm rot="5400000">
            <a:off x="272822" y="922543"/>
            <a:ext cx="1003870" cy="1003870"/>
          </a:xfrm>
          <a:prstGeom prst="ellipse">
            <a:avLst/>
          </a:prstGeom>
          <a:solidFill>
            <a:srgbClr val="1C36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131" y="100897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dirty="0">
                <a:solidFill>
                  <a:schemeClr val="bg1"/>
                </a:solidFill>
              </a:rPr>
              <a:t>2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57" y="1892667"/>
            <a:ext cx="35714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ПОСТОЈЕЋИ НАЧИН НАБАВКЕ, ДИСТРИБУЦИЈЕ ПРОТИВГРАДНИХ РАКЕТА И ОДРЖАВАЊА ЛАНСИРНИХ СТАНИЦА ОД СТРАНЕ РХМЗ, КАО И НЕПРЕДВИДИВА ПОДРШКА ДРУГИХ НАДЛЕЖНИХ ОРГАНА У СПРОВОЂЕЊУ МЕРА ПРОТИВГРАДНЕ ЗАШТИТЕ УГРОЖАВАЈУ ЊЕНУ ЕФИКАСНОСТ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7" y="959122"/>
            <a:ext cx="3530294" cy="4477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99" y="2443655"/>
            <a:ext cx="600871" cy="6008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24" y="1327331"/>
            <a:ext cx="596254" cy="596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4025" y="1101310"/>
            <a:ext cx="268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>
                <a:solidFill>
                  <a:schemeClr val="tx2"/>
                </a:solidFill>
              </a:rPr>
              <a:t>РХМЗ </a:t>
            </a:r>
            <a:r>
              <a:rPr lang="sr-Cyrl-RS" dirty="0" smtClean="0">
                <a:solidFill>
                  <a:schemeClr val="tx2"/>
                </a:solidFill>
              </a:rPr>
              <a:t>зависи од</a:t>
            </a:r>
          </a:p>
          <a:p>
            <a:pPr algn="r"/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sr-Cyrl-RS" dirty="0">
                <a:solidFill>
                  <a:schemeClr val="tx2"/>
                </a:solidFill>
              </a:rPr>
              <a:t>донираних ракета </a:t>
            </a:r>
            <a:r>
              <a:rPr lang="sr-Cyrl-RS" dirty="0" smtClean="0">
                <a:solidFill>
                  <a:schemeClr val="tx2"/>
                </a:solidFill>
              </a:rPr>
              <a:t>ЈЛС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6259" y="1892667"/>
            <a:ext cx="2629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>
                <a:solidFill>
                  <a:schemeClr val="tx2"/>
                </a:solidFill>
              </a:rPr>
              <a:t>ЈЛС немају </a:t>
            </a:r>
            <a:r>
              <a:rPr lang="sr-Cyrl-RS" dirty="0">
                <a:solidFill>
                  <a:schemeClr val="tx2"/>
                </a:solidFill>
              </a:rPr>
              <a:t>уједначен приступ </a:t>
            </a:r>
            <a:r>
              <a:rPr lang="sr-Cyrl-RS" dirty="0" smtClean="0">
                <a:solidFill>
                  <a:schemeClr val="tx2"/>
                </a:solidFill>
              </a:rPr>
              <a:t>у </a:t>
            </a:r>
            <a:r>
              <a:rPr lang="sr-Cyrl-RS" dirty="0">
                <a:solidFill>
                  <a:schemeClr val="tx2"/>
                </a:solidFill>
              </a:rPr>
              <a:t>начину на који пружају подршку функционисању противградне заштите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1050" y="3906106"/>
            <a:ext cx="3077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>
                <a:solidFill>
                  <a:schemeClr val="tx2"/>
                </a:solidFill>
              </a:rPr>
              <a:t>РХМЗ не користи у довољној </a:t>
            </a:r>
            <a:r>
              <a:rPr lang="sr-Cyrl-RS" dirty="0" smtClean="0">
                <a:solidFill>
                  <a:schemeClr val="tx2"/>
                </a:solidFill>
              </a:rPr>
              <a:t>мери расположиве </a:t>
            </a:r>
          </a:p>
          <a:p>
            <a:pPr algn="r"/>
            <a:r>
              <a:rPr lang="sr-Cyrl-RS" dirty="0" smtClean="0">
                <a:solidFill>
                  <a:schemeClr val="tx2"/>
                </a:solidFill>
              </a:rPr>
              <a:t>податке за </a:t>
            </a:r>
            <a:r>
              <a:rPr lang="sr-Cyrl-RS" dirty="0">
                <a:solidFill>
                  <a:schemeClr val="tx2"/>
                </a:solidFill>
              </a:rPr>
              <a:t>даље </a:t>
            </a:r>
            <a:endParaRPr lang="sr-Cyrl-RS" dirty="0" smtClean="0">
              <a:solidFill>
                <a:schemeClr val="tx2"/>
              </a:solidFill>
            </a:endParaRPr>
          </a:p>
          <a:p>
            <a:pPr algn="r"/>
            <a:r>
              <a:rPr lang="sr-Cyrl-RS" dirty="0" smtClean="0">
                <a:solidFill>
                  <a:schemeClr val="tx2"/>
                </a:solidFill>
              </a:rPr>
              <a:t>унапређење </a:t>
            </a:r>
          </a:p>
          <a:p>
            <a:pPr algn="r"/>
            <a:r>
              <a:rPr lang="sr-Cyrl-RS" dirty="0" smtClean="0">
                <a:solidFill>
                  <a:schemeClr val="tx2"/>
                </a:solidFill>
              </a:rPr>
              <a:t>методологије </a:t>
            </a:r>
            <a:r>
              <a:rPr lang="sr-Cyrl-RS" dirty="0">
                <a:solidFill>
                  <a:schemeClr val="tx2"/>
                </a:solidFill>
              </a:rPr>
              <a:t>и анализу и контролу спроведених дејстава и </a:t>
            </a:r>
            <a:r>
              <a:rPr lang="sr-Cyrl-RS" dirty="0" smtClean="0">
                <a:solidFill>
                  <a:schemeClr val="tx2"/>
                </a:solidFill>
              </a:rPr>
              <a:t>праћења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33" y="4474278"/>
            <a:ext cx="631237" cy="6179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24" y="3469743"/>
            <a:ext cx="552023" cy="5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00086260"/>
              </p:ext>
            </p:extLst>
          </p:nvPr>
        </p:nvGraphicFramePr>
        <p:xfrm>
          <a:off x="459846" y="1494791"/>
          <a:ext cx="8194802" cy="499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886200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 </a:t>
            </a:r>
            <a:r>
              <a:rPr lang="sr-Cyrl-RS" dirty="0"/>
              <a:t>у Републици </a:t>
            </a:r>
            <a:r>
              <a:rPr lang="sr-Cyrl-RS" dirty="0" smtClean="0"/>
              <a:t>Србији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E002-1517-4F94-869E-15A7DEFE39F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757" y="875927"/>
            <a:ext cx="896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tx2"/>
                </a:solidFill>
              </a:rPr>
              <a:t>ФАКТОРИ КОЈИ УТИЧУ НА ЕФИКАСНОСТ СИСТЕМА ПРОТИВГРАДНЕ ЗАШТИТЕ</a:t>
            </a:r>
            <a:endParaRPr lang="sr-Latn-RS" sz="20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848100"/>
            <a:ext cx="0" cy="91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9707" y="447675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8650" y="4767062"/>
            <a:ext cx="146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9707" y="5772150"/>
            <a:ext cx="146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8757" y="6356351"/>
            <a:ext cx="3486293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561419" y="8855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dirty="0">
                <a:solidFill>
                  <a:schemeClr val="bg1"/>
                </a:solidFill>
              </a:rPr>
              <a:t>3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98" y="3284476"/>
            <a:ext cx="578076" cy="578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49" y="4318328"/>
            <a:ext cx="564206" cy="564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2164813"/>
            <a:ext cx="564205" cy="564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757" y="783823"/>
            <a:ext cx="817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/>
                </a:solidFill>
              </a:rPr>
              <a:t>ПОТРЕБАН БРОЈ И ДИСТРИБУЦИЈА ПРОТИВГРАДНИХ </a:t>
            </a:r>
            <a:r>
              <a:rPr lang="sr-Cyrl-RS" sz="2000" b="1" dirty="0" smtClean="0">
                <a:solidFill>
                  <a:schemeClr val="tx2"/>
                </a:solidFill>
              </a:rPr>
              <a:t>РАКЕТА </a:t>
            </a:r>
            <a:r>
              <a:rPr lang="sr-Cyrl-RS" sz="1600" dirty="0" smtClean="0">
                <a:solidFill>
                  <a:schemeClr val="tx2"/>
                </a:solidFill>
              </a:rPr>
              <a:t>(Извор:РХМЗ)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756" y="4133662"/>
            <a:ext cx="749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/>
                </a:solidFill>
              </a:rPr>
              <a:t>УКУПНО НАБАВЉЕНЕ ПРОТИВГРАДНЕ </a:t>
            </a:r>
            <a:r>
              <a:rPr lang="sr-Cyrl-RS" sz="2000" b="1" dirty="0" smtClean="0">
                <a:solidFill>
                  <a:schemeClr val="tx2"/>
                </a:solidFill>
              </a:rPr>
              <a:t>РАКЕТЕ УЗ РАЗЛИЧИТЕ ЦЕНЕ 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96718"/>
              </p:ext>
            </p:extLst>
          </p:nvPr>
        </p:nvGraphicFramePr>
        <p:xfrm>
          <a:off x="810045" y="1244342"/>
          <a:ext cx="7844658" cy="2586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6710"/>
                <a:gridCol w="1240287"/>
                <a:gridCol w="1363615"/>
                <a:gridCol w="1214046"/>
              </a:tblGrid>
              <a:tr h="377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  <a:latin typeface="+mn-lt"/>
                        </a:rPr>
                        <a:t>Опис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  <a:latin typeface="+mn-lt"/>
                        </a:rPr>
                        <a:t>2015.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  <a:latin typeface="+mn-lt"/>
                        </a:rPr>
                        <a:t>2016.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  <a:latin typeface="+mn-lt"/>
                        </a:rPr>
                        <a:t>2017.</a:t>
                      </a:r>
                      <a:endParaRPr lang="en-US" sz="20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</a:tr>
              <a:tr h="49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Оптимална количина ПГР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16.440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16.752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17.016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Додељене ПГР </a:t>
                      </a:r>
                      <a:r>
                        <a:rPr lang="sr-Cyrl-RS" sz="20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лансирним</a:t>
                      </a:r>
                      <a:r>
                        <a:rPr lang="sr-Cyrl-RS" sz="20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станицама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8.975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10.950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13.035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1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Недостатак ПГР до оптималне количине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(7.465)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(5.802)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(3.981)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949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Утрошене ПГР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3.289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6.547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5.464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98785"/>
              </p:ext>
            </p:extLst>
          </p:nvPr>
        </p:nvGraphicFramePr>
        <p:xfrm>
          <a:off x="810045" y="4533772"/>
          <a:ext cx="7852891" cy="1850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459"/>
                <a:gridCol w="1261241"/>
                <a:gridCol w="1308538"/>
                <a:gridCol w="1204653"/>
              </a:tblGrid>
              <a:tr h="37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</a:rPr>
                        <a:t>Извор набавке ПГР</a:t>
                      </a: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</a:rPr>
                        <a:t>2015.</a:t>
                      </a: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</a:rPr>
                        <a:t>2016.</a:t>
                      </a: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effectLst/>
                        </a:rPr>
                        <a:t>2017.</a:t>
                      </a: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</a:tr>
              <a:tr h="370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МУП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2.900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РХМЗ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2.675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6.230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ЈЛС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2.759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2.305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chemeClr val="tx2"/>
                          </a:solidFill>
                          <a:effectLst/>
                        </a:rPr>
                        <a:t>2.664</a:t>
                      </a:r>
                      <a:endParaRPr lang="en-US" sz="200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УКУПНО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5.659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4.980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chemeClr val="tx2"/>
                          </a:solidFill>
                          <a:effectLst/>
                        </a:rPr>
                        <a:t>8.894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8757" y="6356351"/>
            <a:ext cx="3486293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561419" y="8855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dirty="0">
                <a:solidFill>
                  <a:schemeClr val="bg1"/>
                </a:solidFill>
              </a:rPr>
              <a:t>3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2164813"/>
            <a:ext cx="564205" cy="56420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40757" y="4286899"/>
            <a:ext cx="952500" cy="62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r-Cyrl-RS" sz="800" b="1" dirty="0"/>
              <a:t> </a:t>
            </a:r>
            <a:endParaRPr lang="en-US" sz="8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15303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sr-Cyrl-R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9" y="2446915"/>
            <a:ext cx="5772956" cy="367716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440757" y="967210"/>
            <a:ext cx="5850459" cy="3449721"/>
            <a:chOff x="-1270" y="253983"/>
            <a:chExt cx="5087620" cy="2908317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-1270" y="253983"/>
              <a:ext cx="1628775" cy="10622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РЦ Ваљево</a:t>
              </a:r>
              <a:endParaRPr lang="en-US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донираних ракета: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6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1.652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дана са градом: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4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290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733550" y="263507"/>
              <a:ext cx="1628775" cy="10622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РЦ Букуља</a:t>
              </a:r>
              <a:endParaRPr lang="en-US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донираних ракета: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6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791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дана са градом: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4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266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457575" y="253983"/>
              <a:ext cx="1628775" cy="10622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РЦ Ужице</a:t>
              </a:r>
              <a:endParaRPr lang="en-US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донираних ракета: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6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938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00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Број дана са градом: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400" b="1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152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90600" y="3162300"/>
              <a:ext cx="2466975" cy="0"/>
            </a:xfrm>
            <a:prstGeom prst="straightConnector1">
              <a:avLst/>
            </a:prstGeom>
            <a:noFill/>
            <a:ln w="25400" cap="rnd" cmpd="sng" algn="ctr">
              <a:solidFill>
                <a:schemeClr val="tx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>
              <a:off x="813118" y="2551150"/>
              <a:ext cx="2404117" cy="0"/>
            </a:xfrm>
            <a:prstGeom prst="straightConnector1">
              <a:avLst/>
            </a:prstGeom>
            <a:noFill/>
            <a:ln w="25400" cap="rnd" cmpd="sng" algn="ctr">
              <a:solidFill>
                <a:schemeClr val="tx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1213607" y="2867439"/>
              <a:ext cx="2554107" cy="0"/>
            </a:xfrm>
            <a:prstGeom prst="straightConnector1">
              <a:avLst/>
            </a:prstGeom>
            <a:noFill/>
            <a:ln w="25400" cap="rnd" cmpd="sng" algn="ctr">
              <a:solidFill>
                <a:schemeClr val="tx2"/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590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8757" y="6356351"/>
            <a:ext cx="3486293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561419" y="8855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dirty="0">
                <a:solidFill>
                  <a:schemeClr val="bg1"/>
                </a:solidFill>
              </a:rPr>
              <a:t>3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2164813"/>
            <a:ext cx="564205" cy="564205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  <a:tab pos="15303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15303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sr-Cyrl-R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755" y="885522"/>
            <a:ext cx="689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>
                <a:solidFill>
                  <a:schemeClr val="tx2"/>
                </a:solidFill>
              </a:rPr>
              <a:t> </a:t>
            </a:r>
            <a:r>
              <a:rPr lang="sr-Cyrl-RS" sz="2000" b="1" dirty="0" smtClean="0">
                <a:solidFill>
                  <a:schemeClr val="tx2"/>
                </a:solidFill>
              </a:rPr>
              <a:t>ПОТРЕБАН БРОЈ И СТАРОСНА СТРУКТУРА СТРЕЛАЦА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90267"/>
              </p:ext>
            </p:extLst>
          </p:nvPr>
        </p:nvGraphicFramePr>
        <p:xfrm>
          <a:off x="188091" y="1591112"/>
          <a:ext cx="8600635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9843"/>
                <a:gridCol w="1788039"/>
                <a:gridCol w="1542221"/>
                <a:gridCol w="1250532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r>
                        <a:rPr lang="sr-Cyrl-R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. год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r>
                        <a:rPr lang="sr-Cyrl-R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. год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r>
                        <a:rPr lang="sr-Cyrl-R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. год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Број стрелаца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2.753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2.824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2.861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Просечна старост стрелаца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51,7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51,9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0" dirty="0">
                          <a:solidFill>
                            <a:schemeClr val="tx2"/>
                          </a:solidFill>
                          <a:effectLst/>
                        </a:rPr>
                        <a:t>52,5</a:t>
                      </a:r>
                      <a:endParaRPr lang="en-US" sz="2000" b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52757" y="2729018"/>
            <a:ext cx="86006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374508068"/>
              </p:ext>
            </p:extLst>
          </p:nvPr>
        </p:nvGraphicFramePr>
        <p:xfrm>
          <a:off x="2628757" y="2729019"/>
          <a:ext cx="6089574" cy="357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0755" y="3815255"/>
            <a:ext cx="244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БРОЈ И РАЗЛОЗИ НЕАКТИВИРАЊА ЛАНСИРНИХ СТАНИЦА </a:t>
            </a:r>
            <a:endParaRPr lang="sr-Cyrl-R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419600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19" name="Oval 18"/>
          <p:cNvSpPr/>
          <p:nvPr/>
        </p:nvSpPr>
        <p:spPr bwMode="ltGray">
          <a:xfrm rot="5400000">
            <a:off x="351402" y="793113"/>
            <a:ext cx="1003870" cy="1003870"/>
          </a:xfrm>
          <a:prstGeom prst="ellipse">
            <a:avLst/>
          </a:prstGeom>
          <a:solidFill>
            <a:srgbClr val="1C36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419" y="8855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dirty="0">
                <a:solidFill>
                  <a:schemeClr val="bg1"/>
                </a:solidFill>
              </a:rPr>
              <a:t>3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57" y="1740821"/>
            <a:ext cx="3303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ЗБОГ ДЕЛИМИЧНОГ НАДЗОРА КОЈИ ВРШИ НАД РАДОМ РХМЗ И ОГРАНИЧЕНОГ ПРАЋЕЊА ЕФЕКАТА ПОДСТИЦАЈА ЗА ПОСТАВЉАЊЕ ПРОТИВГРАДНИХ МРЕЖА, НЕ МОЖЕ СЕ НА ПРАВИ НАЧИН ОЦЕНИТИ ДОПРИНОС МИНИСТАРСТВА ПОЉОПРИВРЕДЕ ФУНКЦИОНИСАЊУ   ПРОТИВГРАДНЕ ЗАШТИТЕ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3" y="1716519"/>
            <a:ext cx="3530294" cy="4477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5248" y="1985251"/>
            <a:ext cx="346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В</a:t>
            </a:r>
            <a:r>
              <a:rPr lang="sr-Cyrl-RS" dirty="0" smtClean="0">
                <a:solidFill>
                  <a:schemeClr val="tx2"/>
                </a:solidFill>
              </a:rPr>
              <a:t>рши </a:t>
            </a:r>
            <a:r>
              <a:rPr lang="sr-Cyrl-RS" dirty="0">
                <a:solidFill>
                  <a:schemeClr val="tx2"/>
                </a:solidFill>
              </a:rPr>
              <a:t>делимичан надзор над припремом и спровођењем одбране од града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2401" y="977282"/>
            <a:ext cx="43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tx2"/>
                </a:solidFill>
              </a:rPr>
              <a:t>МИНИСТАРСТВО ПОЉОПРИВРЕДЕ, ШУМАРСТВА И ВОДОПРИВРЕДЕ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4082" y="3453512"/>
            <a:ext cx="26016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Иако врши </a:t>
            </a:r>
            <a:r>
              <a:rPr lang="sr-Cyrl-RS" dirty="0">
                <a:solidFill>
                  <a:schemeClr val="tx2"/>
                </a:solidFill>
              </a:rPr>
              <a:t>промоцију пасивне одбране од града (осигурање и мреже</a:t>
            </a:r>
            <a:r>
              <a:rPr lang="sr-Cyrl-RS" dirty="0">
                <a:solidFill>
                  <a:schemeClr val="tx2"/>
                </a:solidFill>
              </a:rPr>
              <a:t>), </a:t>
            </a:r>
            <a:r>
              <a:rPr lang="sr-Cyrl-RS" dirty="0" smtClean="0">
                <a:solidFill>
                  <a:schemeClr val="tx2"/>
                </a:solidFill>
              </a:rPr>
              <a:t>не </a:t>
            </a:r>
            <a:r>
              <a:rPr lang="sr-Cyrl-RS" dirty="0">
                <a:solidFill>
                  <a:schemeClr val="tx2"/>
                </a:solidFill>
              </a:rPr>
              <a:t>прати ефекте подстицаја за постављање противградних мрежа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85" y="3282244"/>
            <a:ext cx="578076" cy="578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1" y="4318328"/>
            <a:ext cx="564206" cy="564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27" y="2164813"/>
            <a:ext cx="564205" cy="5642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44" y="5258729"/>
            <a:ext cx="572308" cy="5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8757" y="6356352"/>
            <a:ext cx="4071588" cy="343994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у </a:t>
            </a:r>
            <a:r>
              <a:rPr lang="sr-Cyrl-RS" dirty="0"/>
              <a:t>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5256" y="991453"/>
            <a:ext cx="1849502" cy="4968552"/>
            <a:chOff x="-1670799" y="1739976"/>
            <a:chExt cx="3372010" cy="4968552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1670799" y="1739976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1670799" y="4058620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 flipH="1">
              <a:off x="-1670799" y="2902903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 flipH="1">
              <a:off x="-1670799" y="5221547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/>
            <p:nvPr/>
          </p:nvSpPr>
          <p:spPr bwMode="ltGray">
            <a:xfrm>
              <a:off x="913529" y="2158667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ltGray">
            <a:xfrm>
              <a:off x="913530" y="3414628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ltGray">
            <a:xfrm>
              <a:off x="-1486588" y="4636290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13530" y="5768213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04759" y="2323296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планирање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875469" y="3460332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дистрибуција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08513" y="4606967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функционисање</a:t>
              </a:r>
              <a:endParaRPr lang="en-GB" sz="2000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347559" y="5782113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сарадња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7172" y="1146966"/>
            <a:ext cx="670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r-Cyrl-RS" sz="1600" dirty="0">
                <a:solidFill>
                  <a:schemeClr val="accent1"/>
                </a:solidFill>
              </a:rPr>
              <a:t>Планира средства </a:t>
            </a:r>
            <a:r>
              <a:rPr lang="sr-Cyrl-RS" sz="1600" dirty="0" smtClean="0">
                <a:solidFill>
                  <a:schemeClr val="accent1"/>
                </a:solidFill>
              </a:rPr>
              <a:t>у </a:t>
            </a:r>
            <a:r>
              <a:rPr lang="sr-Cyrl-RS" sz="1600" dirty="0">
                <a:solidFill>
                  <a:schemeClr val="accent1"/>
                </a:solidFill>
              </a:rPr>
              <a:t>складу са својим </a:t>
            </a:r>
            <a:r>
              <a:rPr lang="sr-Cyrl-RS" sz="1600" dirty="0" smtClean="0">
                <a:solidFill>
                  <a:schemeClr val="accent1"/>
                </a:solidFill>
              </a:rPr>
              <a:t>надлежностима, утврђеним </a:t>
            </a:r>
            <a:r>
              <a:rPr lang="sr-Cyrl-RS" sz="1600" dirty="0">
                <a:solidFill>
                  <a:schemeClr val="accent1"/>
                </a:solidFill>
              </a:rPr>
              <a:t>средњорочним </a:t>
            </a:r>
            <a:r>
              <a:rPr lang="sr-Cyrl-RS" sz="1600" dirty="0">
                <a:solidFill>
                  <a:schemeClr val="accent1"/>
                </a:solidFill>
              </a:rPr>
              <a:t>циљевима </a:t>
            </a:r>
            <a:r>
              <a:rPr lang="sr-Cyrl-RS" sz="1600" dirty="0" smtClean="0">
                <a:solidFill>
                  <a:schemeClr val="accent1"/>
                </a:solidFill>
              </a:rPr>
              <a:t>и према стварним потребама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293" y="806787"/>
            <a:ext cx="115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2"/>
                </a:solidFill>
              </a:rPr>
              <a:t>РХМЗ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307" y="1986658"/>
            <a:ext cx="67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chemeClr val="accent1"/>
                </a:solidFill>
              </a:rPr>
              <a:t>Изврши стручну анализу дистрибуције противградних ракета, имајући у виду учесталост појаве града и суградице и на основу тога донесе инструкцију којом би предвидео начине дистрибуције противградних ракета (пре сезоне и у току сезоне), у циљу ефикаснијег спровођења мера противградне </a:t>
            </a:r>
            <a:r>
              <a:rPr lang="sr-Cyrl-RS" sz="1600" dirty="0" smtClean="0">
                <a:solidFill>
                  <a:schemeClr val="accent1"/>
                </a:solidFill>
              </a:rPr>
              <a:t>заштите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9541" y="3402260"/>
            <a:ext cx="6751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Изврши процену оптималног броја и територијалног распореда лансирних станица и на основу тога донесе план одржавања који ће укључити процену потребних средстава да се обезбеде минимални услови за функционисање лансирних станица, као и временске оквире за реализацију плана, у циљу ефикаснијег спровођења мера противградне </a:t>
            </a:r>
            <a:r>
              <a:rPr lang="ru-RU" sz="1600" dirty="0" smtClean="0">
                <a:solidFill>
                  <a:schemeClr val="accent1"/>
                </a:solidFill>
              </a:rPr>
              <a:t>заштите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307" y="5033590"/>
            <a:ext cx="673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Донесе </a:t>
            </a:r>
            <a:r>
              <a:rPr lang="ru-RU" sz="1600" dirty="0">
                <a:solidFill>
                  <a:schemeClr val="accent1"/>
                </a:solidFill>
              </a:rPr>
              <a:t>протокол о сарадњи са осталим субјектима система одбране од града о активностима које се предузимају пре, у току и након сезоне одбране од града, у циљу ефикаснијег спровођења мера противградне </a:t>
            </a:r>
            <a:r>
              <a:rPr lang="ru-RU" sz="1600" dirty="0" smtClean="0">
                <a:solidFill>
                  <a:schemeClr val="accent1"/>
                </a:solidFill>
              </a:rPr>
              <a:t>заштите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2727" y="1465892"/>
            <a:ext cx="43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1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6652" y="2740831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2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2118" y="3962493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2728" y="5094416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4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8757" y="6356351"/>
            <a:ext cx="3854490" cy="391290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у </a:t>
            </a:r>
            <a:r>
              <a:rPr lang="sr-Cyrl-RS" dirty="0"/>
              <a:t>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9180" y="1493864"/>
            <a:ext cx="1849502" cy="4968552"/>
            <a:chOff x="-1670799" y="1739976"/>
            <a:chExt cx="3372010" cy="4968552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1670799" y="1739976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1670799" y="4058620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 flipH="1">
              <a:off x="-1670799" y="2902903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 flipH="1">
              <a:off x="-1670799" y="5221547"/>
              <a:ext cx="3372010" cy="1486981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/>
            <p:nvPr/>
          </p:nvSpPr>
          <p:spPr bwMode="ltGray">
            <a:xfrm>
              <a:off x="913529" y="2158667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ltGray">
            <a:xfrm>
              <a:off x="913530" y="3414628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ltGray">
            <a:xfrm>
              <a:off x="-1486588" y="4636290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13530" y="5768213"/>
              <a:ext cx="611119" cy="611119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04759" y="2323296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регулатива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875469" y="3460332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запошљавање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08513" y="4606967"/>
              <a:ext cx="914400" cy="3527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 smtClean="0">
                  <a:solidFill>
                    <a:schemeClr val="bg2"/>
                  </a:solidFill>
                </a:rPr>
                <a:t>праћење</a:t>
              </a:r>
              <a:endParaRPr lang="en-GB" sz="2000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875469" y="5813935"/>
              <a:ext cx="1146198" cy="3274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sr-Cyrl-RS" sz="1400" dirty="0">
                  <a:solidFill>
                    <a:schemeClr val="bg2"/>
                  </a:solidFill>
                </a:rPr>
                <a:t>п</a:t>
              </a:r>
              <a:r>
                <a:rPr lang="sr-Cyrl-RS" sz="1400" dirty="0" smtClean="0">
                  <a:solidFill>
                    <a:schemeClr val="bg2"/>
                  </a:solidFill>
                </a:rPr>
                <a:t>роцена штете</a:t>
              </a:r>
              <a:endParaRPr lang="en-GB" sz="1400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5307" y="1480221"/>
            <a:ext cx="6708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chemeClr val="tx2"/>
                </a:solidFill>
              </a:rPr>
              <a:t>Покрене иницијативу за измену Закона о одбрани од града на начин да се прецизирају одредбе које се односе на обезбеђивање подршке за функционисање система одбране од града и финансирање истог, у циљу јединственог поступања субјеката система одбране од града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3" y="737966"/>
            <a:ext cx="513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МИНИСТАРСТВУ ПОЉОПРИВРЕДЕ, ШУМАРСТВА И ВОДОПРИВРЕДЕ 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1072" y="2608596"/>
            <a:ext cx="673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chemeClr val="tx2"/>
                </a:solidFill>
              </a:rPr>
              <a:t>Приликом одређивања приоритета у запошљавању (у оквиру укупног броја корисника јавних средстава који су у надлежности Министарства пољопривреде), има у виду кадровске потребе РХМЗ, како би спречио угрожавање функционисања противградне заштите, у циљу доприноса унапређењу ефикаснијег функционисања противградне заштите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1072" y="3978140"/>
            <a:ext cx="675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chemeClr val="tx2"/>
                </a:solidFill>
              </a:rPr>
              <a:t>Обезбеди податке од корисника подстицаја о укупним површинама које су покривене противградним мрежама, како би пратио напредак у реализацији постављених стратешких циљева, у циљу већег степена заштите пољопривредног производа и пољопривредног произвођача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307" y="5177347"/>
            <a:ext cx="673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chemeClr val="tx2"/>
                </a:solidFill>
              </a:rPr>
              <a:t>Пропише методологију на основу које ће јединице локалне самоуправе да врше прелиминарну процену оштећења од града на пољопривредним културама, како би се омогућило добијање упоредивих и вредносно исказаних података о штети насталој као последица града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7371" y="1912555"/>
            <a:ext cx="43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1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6652" y="3270315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2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217" y="4390178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2728" y="5522101"/>
            <a:ext cx="4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4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/>
              <a:t>Противградна заштита</a:t>
            </a:r>
          </a:p>
          <a:p>
            <a:r>
              <a:rPr lang="sr-Cyrl-RS" dirty="0"/>
              <a:t> 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18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26206" y="2228671"/>
            <a:ext cx="65240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altLang="en-US" sz="6000" b="1">
                <a:solidFill>
                  <a:schemeClr val="tx2"/>
                </a:solidFill>
              </a:rPr>
              <a:t>ХВАЛА НА ПАЖЊИ</a:t>
            </a:r>
            <a:endParaRPr lang="en-US" altLang="en-US" sz="60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2221" y="48749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kancelarija@dri.rs</a:t>
            </a:r>
            <a:endParaRPr lang="sr-Cyrl-R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www.dri.rs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931"/>
            <a:ext cx="8683566" cy="537604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3829050" cy="36829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2" y="116955"/>
            <a:ext cx="1188000" cy="576064"/>
          </a:xfrm>
          <a:prstGeom prst="rect">
            <a:avLst/>
          </a:prstGeom>
          <a:solidFill>
            <a:srgbClr val="1C3668"/>
          </a:solidFill>
          <a:ln>
            <a:solidFill>
              <a:srgbClr val="1C3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43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270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396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522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648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774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2" name="Rectangle 1"/>
          <p:cNvSpPr/>
          <p:nvPr/>
        </p:nvSpPr>
        <p:spPr>
          <a:xfrm>
            <a:off x="3545250" y="1204090"/>
            <a:ext cx="5205976" cy="1391308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Око 6 </a:t>
            </a:r>
            <a:r>
              <a:rPr lang="ru-RU" sz="3600" dirty="0">
                <a:solidFill>
                  <a:schemeClr val="tx2"/>
                </a:solidFill>
              </a:rPr>
              <a:t>милијарди динара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штета од града у  пољопривреди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 периоду  2015-2017. године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4503" y="4543095"/>
            <a:ext cx="3067051" cy="1111471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2"/>
                </a:solidFill>
              </a:rPr>
              <a:t>Циљеви доношења </a:t>
            </a:r>
            <a:r>
              <a:rPr lang="ru-RU" sz="2400" dirty="0" smtClean="0">
                <a:solidFill>
                  <a:schemeClr val="tx2"/>
                </a:solidFill>
              </a:rPr>
              <a:t>Закона </a:t>
            </a:r>
            <a:r>
              <a:rPr lang="ru-RU" sz="2400" dirty="0">
                <a:solidFill>
                  <a:schemeClr val="tx2"/>
                </a:solidFill>
              </a:rPr>
              <a:t>о одбрани од </a:t>
            </a:r>
            <a:r>
              <a:rPr lang="ru-RU" sz="2400" dirty="0" smtClean="0">
                <a:solidFill>
                  <a:schemeClr val="tx2"/>
                </a:solidFill>
              </a:rPr>
              <a:t>града нису остварени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4502" y="3184634"/>
            <a:ext cx="3112171" cy="1044465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Зависност пољопривреде од временских услова </a:t>
            </a:r>
          </a:p>
        </p:txBody>
      </p:sp>
    </p:spTree>
    <p:extLst>
      <p:ext uri="{BB962C8B-B14F-4D97-AF65-F5344CB8AC3E}">
        <p14:creationId xmlns:p14="http://schemas.microsoft.com/office/powerpoint/2010/main" val="18550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512" y="6356351"/>
            <a:ext cx="3487538" cy="501649"/>
          </a:xfrm>
        </p:spPr>
        <p:txBody>
          <a:bodyPr/>
          <a:lstStyle/>
          <a:p>
            <a:r>
              <a:rPr lang="sr-Cyrl-RS" dirty="0" smtClean="0"/>
              <a:t>Противградна заштита 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5573"/>
            <a:ext cx="8750490" cy="5491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7333" y="2186967"/>
            <a:ext cx="2443442" cy="468052"/>
          </a:xfrm>
          <a:prstGeom prst="rect">
            <a:avLst/>
          </a:prstGeom>
          <a:solidFill>
            <a:schemeClr val="accent3">
              <a:lumMod val="20000"/>
              <a:lumOff val="80000"/>
              <a:alpha val="4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Активне  заштите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7508" y="2402938"/>
            <a:ext cx="2737133" cy="899995"/>
          </a:xfrm>
          <a:prstGeom prst="rect">
            <a:avLst/>
          </a:prstGeom>
          <a:solidFill>
            <a:schemeClr val="accent3">
              <a:lumMod val="20000"/>
              <a:lumOff val="80000"/>
              <a:alpha val="4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МЕРА ПРОТИВГРАДНЕ </a:t>
            </a:r>
            <a:r>
              <a:rPr lang="sr-Cyrl-RS" dirty="0" smtClean="0">
                <a:solidFill>
                  <a:schemeClr val="tx2"/>
                </a:solidFill>
              </a:rPr>
              <a:t>ЗАШТИТЕ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53455" y="3851069"/>
            <a:ext cx="286102" cy="504056"/>
          </a:xfrm>
          <a:prstGeom prst="downArrow">
            <a:avLst/>
          </a:prstGeom>
          <a:solidFill>
            <a:schemeClr val="accent2">
              <a:alpha val="96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343619" y="5071033"/>
            <a:ext cx="286102" cy="576064"/>
          </a:xfrm>
          <a:prstGeom prst="upArrow">
            <a:avLst/>
          </a:prstGeom>
          <a:solidFill>
            <a:schemeClr val="accent2">
              <a:alpha val="96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0343" y="1586443"/>
            <a:ext cx="554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tx2"/>
                </a:solidFill>
              </a:rPr>
              <a:t>ДА </a:t>
            </a:r>
            <a:r>
              <a:rPr lang="sr-Cyrl-RS" sz="2000" dirty="0" smtClean="0">
                <a:solidFill>
                  <a:schemeClr val="tx2"/>
                </a:solidFill>
              </a:rPr>
              <a:t>ЛИ</a:t>
            </a:r>
            <a:r>
              <a:rPr lang="sr-Latn-RS" sz="2000" dirty="0" smtClean="0">
                <a:solidFill>
                  <a:schemeClr val="tx2"/>
                </a:solidFill>
              </a:rPr>
              <a:t> </a:t>
            </a:r>
            <a:r>
              <a:rPr lang="sr-Cyrl-RS" sz="2000" dirty="0" smtClean="0">
                <a:solidFill>
                  <a:schemeClr val="tx2"/>
                </a:solidFill>
              </a:rPr>
              <a:t>СЕ </a:t>
            </a:r>
            <a:r>
              <a:rPr lang="sr-Cyrl-RS" sz="2000" dirty="0" smtClean="0">
                <a:solidFill>
                  <a:schemeClr val="tx2"/>
                </a:solidFill>
              </a:rPr>
              <a:t>ЕФИКАСНИЈИМ СПРОВОЂЕЊЕМ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729" y="2714435"/>
            <a:ext cx="196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tx2"/>
                </a:solidFill>
              </a:rPr>
              <a:t>И КОМБИНОВАЊЕМ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702002" y="3302933"/>
            <a:ext cx="1" cy="3964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02002" y="3699411"/>
            <a:ext cx="48223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24328" y="2420993"/>
            <a:ext cx="0" cy="1488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46534" y="3068907"/>
            <a:ext cx="2443442" cy="468052"/>
          </a:xfrm>
          <a:prstGeom prst="rect">
            <a:avLst/>
          </a:prstGeom>
          <a:solidFill>
            <a:schemeClr val="accent3">
              <a:lumMod val="20000"/>
              <a:lumOff val="80000"/>
              <a:alpha val="4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Пасивне заштите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24328" y="3909768"/>
            <a:ext cx="0" cy="1157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7363" y="3797227"/>
            <a:ext cx="2105227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Може смањити </a:t>
            </a:r>
            <a:r>
              <a:rPr lang="sr-Cyrl-RS" dirty="0">
                <a:solidFill>
                  <a:schemeClr val="tx2"/>
                </a:solidFill>
              </a:rPr>
              <a:t>ш</a:t>
            </a:r>
            <a:r>
              <a:rPr lang="sr-Cyrl-RS" dirty="0" smtClean="0">
                <a:solidFill>
                  <a:schemeClr val="tx2"/>
                </a:solidFill>
              </a:rPr>
              <a:t>тета од </a:t>
            </a:r>
            <a:r>
              <a:rPr lang="sr-Cyrl-RS" dirty="0" smtClean="0">
                <a:solidFill>
                  <a:schemeClr val="tx2"/>
                </a:solidFill>
              </a:rPr>
              <a:t>града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7364" y="4573238"/>
            <a:ext cx="2105226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76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tx2"/>
                </a:solidFill>
              </a:rPr>
              <a:t>Постићи боља </a:t>
            </a:r>
            <a:r>
              <a:rPr lang="sr-Cyrl-RS" dirty="0">
                <a:solidFill>
                  <a:schemeClr val="tx2"/>
                </a:solidFill>
              </a:rPr>
              <a:t>заштита пољопривредног </a:t>
            </a:r>
            <a:endParaRPr lang="sr-Cyrl-RS" dirty="0" smtClean="0">
              <a:solidFill>
                <a:schemeClr val="tx2"/>
              </a:solidFill>
            </a:endParaRPr>
          </a:p>
          <a:p>
            <a:pPr algn="ctr"/>
            <a:r>
              <a:rPr lang="sr-Cyrl-RS" dirty="0" smtClean="0">
                <a:solidFill>
                  <a:schemeClr val="tx2"/>
                </a:solidFill>
              </a:rPr>
              <a:t>производа </a:t>
            </a:r>
            <a:r>
              <a:rPr lang="sr-Cyrl-RS" dirty="0">
                <a:solidFill>
                  <a:schemeClr val="tx2"/>
                </a:solidFill>
              </a:rPr>
              <a:t>и пољопривредног произвођача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116955"/>
            <a:ext cx="1188000" cy="576064"/>
          </a:xfrm>
          <a:prstGeom prst="rect">
            <a:avLst/>
          </a:prstGeom>
          <a:solidFill>
            <a:srgbClr val="1C3668"/>
          </a:solidFill>
          <a:ln>
            <a:solidFill>
              <a:srgbClr val="1C3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28" name="Rectangle 27"/>
          <p:cNvSpPr/>
          <p:nvPr/>
        </p:nvSpPr>
        <p:spPr>
          <a:xfrm>
            <a:off x="1439512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29" name="Rectangle 28"/>
          <p:cNvSpPr/>
          <p:nvPr/>
        </p:nvSpPr>
        <p:spPr>
          <a:xfrm>
            <a:off x="270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 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30" name="Rectangle 29"/>
          <p:cNvSpPr/>
          <p:nvPr/>
        </p:nvSpPr>
        <p:spPr>
          <a:xfrm>
            <a:off x="396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31" name="Rectangle 30"/>
          <p:cNvSpPr/>
          <p:nvPr/>
        </p:nvSpPr>
        <p:spPr>
          <a:xfrm>
            <a:off x="522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32" name="Rectangle 31"/>
          <p:cNvSpPr/>
          <p:nvPr/>
        </p:nvSpPr>
        <p:spPr>
          <a:xfrm>
            <a:off x="648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33" name="Rectangle 32"/>
          <p:cNvSpPr/>
          <p:nvPr/>
        </p:nvSpPr>
        <p:spPr>
          <a:xfrm>
            <a:off x="774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299544" y="898634"/>
            <a:ext cx="863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ГЛАВНО ПИТАЊЕ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" y="1936050"/>
            <a:ext cx="5964284" cy="31312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4100" y="6356351"/>
            <a:ext cx="3790950" cy="3111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у </a:t>
            </a:r>
            <a:r>
              <a:rPr lang="sr-Cyrl-RS" dirty="0"/>
              <a:t>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3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2002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87" y="1114667"/>
            <a:ext cx="568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1"/>
                </a:solidFill>
              </a:rPr>
              <a:t>ПЕРИОД РЕВИЗИЈЕ 2016-2017. ГОДИНА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5" y="1936050"/>
            <a:ext cx="334629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0300" y="6356351"/>
            <a:ext cx="3714750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3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2002" y="116955"/>
            <a:ext cx="1188000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758" y="853717"/>
            <a:ext cx="529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 smtClean="0">
                <a:solidFill>
                  <a:schemeClr val="tx2"/>
                </a:solidFill>
              </a:rPr>
              <a:t>ОГРАНИЧЕЊА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1459579"/>
              </p:ext>
            </p:extLst>
          </p:nvPr>
        </p:nvGraphicFramePr>
        <p:xfrm>
          <a:off x="540942" y="1424551"/>
          <a:ext cx="8145857" cy="506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4469" y="6356352"/>
            <a:ext cx="3860581" cy="343994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</a:t>
            </a:r>
            <a:r>
              <a:rPr lang="en-US" dirty="0" smtClean="0"/>
              <a:t> </a:t>
            </a:r>
            <a:r>
              <a:rPr lang="sr-Cyrl-RS" dirty="0" smtClean="0"/>
              <a:t>у </a:t>
            </a:r>
            <a:r>
              <a:rPr lang="sr-Cyrl-RS" dirty="0"/>
              <a:t>Републици Србији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6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916502" y="1234027"/>
            <a:ext cx="3959380" cy="4851888"/>
            <a:chOff x="0" y="476250"/>
            <a:chExt cx="2867025" cy="40957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476250"/>
              <a:ext cx="2762250" cy="385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0" y="4314825"/>
              <a:ext cx="2416810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Cyrl-RS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Извор</a:t>
              </a:r>
              <a:r>
                <a:rPr lang="sr-Cyrl-RS" dirty="0">
                  <a:effectLst/>
                  <a:latin typeface="Times New Roman"/>
                  <a:ea typeface="Calibri"/>
                  <a:cs typeface="Vrinda"/>
                </a:rPr>
                <a:t>: </a:t>
              </a:r>
              <a:r>
                <a:rPr lang="sr-Cyrl-RS" dirty="0">
                  <a:solidFill>
                    <a:schemeClr val="tx2"/>
                  </a:solidFill>
                  <a:effectLst/>
                  <a:latin typeface="Times New Roman"/>
                  <a:ea typeface="Calibri"/>
                  <a:cs typeface="Vrinda"/>
                </a:rPr>
                <a:t>РХМЗ</a:t>
              </a:r>
              <a:endParaRPr lang="en-US" dirty="0">
                <a:solidFill>
                  <a:schemeClr val="tx2"/>
                </a:solidFill>
                <a:effectLst/>
                <a:latin typeface="Calibri"/>
                <a:ea typeface="Calibri"/>
                <a:cs typeface="Vrinda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143951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270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ревизије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3962002" y="116955"/>
            <a:ext cx="1188000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6" name="Rectangle 15"/>
          <p:cNvSpPr/>
          <p:nvPr/>
        </p:nvSpPr>
        <p:spPr>
          <a:xfrm>
            <a:off x="522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648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7742002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2" name="Rectangle 1"/>
          <p:cNvSpPr/>
          <p:nvPr/>
        </p:nvSpPr>
        <p:spPr>
          <a:xfrm>
            <a:off x="6278985" y="4420654"/>
            <a:ext cx="26619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400" b="1" dirty="0" smtClean="0">
                <a:solidFill>
                  <a:schemeClr val="tx2"/>
                </a:solidFill>
              </a:rPr>
              <a:t>7,7 </a:t>
            </a:r>
            <a:r>
              <a:rPr lang="sr-Cyrl-RS" sz="2000" b="1" dirty="0" smtClean="0">
                <a:solidFill>
                  <a:schemeClr val="tx2"/>
                </a:solidFill>
              </a:rPr>
              <a:t>милиона</a:t>
            </a:r>
            <a:r>
              <a:rPr lang="sr-Cyrl-RS" sz="4400" b="1" dirty="0">
                <a:solidFill>
                  <a:schemeClr val="tx2"/>
                </a:solidFill>
              </a:rPr>
              <a:t> </a:t>
            </a:r>
            <a:r>
              <a:rPr lang="sr-Cyrl-RS" b="1" dirty="0" smtClean="0">
                <a:solidFill>
                  <a:schemeClr val="tx2"/>
                </a:solidFill>
              </a:rPr>
              <a:t>ха</a:t>
            </a:r>
            <a:r>
              <a:rPr lang="sr-Cyrl-RS" sz="4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sr-Cyrl-RS" dirty="0" smtClean="0">
                <a:solidFill>
                  <a:schemeClr val="tx2"/>
                </a:solidFill>
              </a:rPr>
              <a:t>површина земљишта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001" y="1142903"/>
            <a:ext cx="2244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>
                <a:solidFill>
                  <a:schemeClr val="tx2"/>
                </a:solidFill>
              </a:rPr>
              <a:t>13 </a:t>
            </a:r>
          </a:p>
          <a:p>
            <a:pPr algn="ctr"/>
            <a:r>
              <a:rPr lang="sr-Cyrl-RS" dirty="0" smtClean="0">
                <a:solidFill>
                  <a:schemeClr val="tx2"/>
                </a:solidFill>
              </a:rPr>
              <a:t>радарских </a:t>
            </a:r>
            <a:endParaRPr lang="sr-Cyrl-RS" dirty="0">
              <a:solidFill>
                <a:schemeClr val="tx2"/>
              </a:solidFill>
            </a:endParaRPr>
          </a:p>
          <a:p>
            <a:pPr algn="ctr"/>
            <a:r>
              <a:rPr lang="sr-Cyrl-RS" dirty="0" smtClean="0">
                <a:solidFill>
                  <a:schemeClr val="tx2"/>
                </a:solidFill>
              </a:rPr>
              <a:t>центара </a:t>
            </a:r>
            <a:r>
              <a:rPr lang="sr-Cyrl-RS" dirty="0" smtClean="0">
                <a:solidFill>
                  <a:schemeClr val="tx2"/>
                </a:solidFill>
              </a:rPr>
              <a:t>у </a:t>
            </a:r>
            <a:r>
              <a:rPr lang="sr-Cyrl-RS" dirty="0" smtClean="0">
                <a:solidFill>
                  <a:schemeClr val="tx2"/>
                </a:solidFill>
              </a:rPr>
              <a:t>систему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2002" y="2806521"/>
            <a:ext cx="24589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chemeClr val="tx2"/>
                </a:solidFill>
              </a:rPr>
              <a:t>1.418</a:t>
            </a:r>
            <a:r>
              <a:rPr lang="sr-Cyrl-RS" b="1" dirty="0">
                <a:solidFill>
                  <a:schemeClr val="tx2"/>
                </a:solidFill>
              </a:rPr>
              <a:t> </a:t>
            </a:r>
            <a:endParaRPr lang="sr-Cyrl-RS" b="1" dirty="0" smtClean="0">
              <a:solidFill>
                <a:schemeClr val="tx2"/>
              </a:solidFill>
            </a:endParaRPr>
          </a:p>
          <a:p>
            <a:pPr algn="ctr"/>
            <a:r>
              <a:rPr lang="sr-Cyrl-RS" dirty="0" smtClean="0">
                <a:solidFill>
                  <a:schemeClr val="tx2"/>
                </a:solidFill>
              </a:rPr>
              <a:t>лансирних станица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3655" y="6369269"/>
            <a:ext cx="3671395" cy="352207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rgbClr val="1C3668"/>
          </a:solidFill>
          <a:ln>
            <a:solidFill>
              <a:srgbClr val="1C3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180757" y="1411473"/>
            <a:ext cx="8750490" cy="429287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ПОСТОЈЕЋИ ПРИСТУП РХМЗ </a:t>
            </a:r>
            <a:r>
              <a:rPr lang="ru-RU" sz="3200" dirty="0" smtClean="0">
                <a:solidFill>
                  <a:schemeClr val="tx2"/>
                </a:solidFill>
              </a:rPr>
              <a:t>у планирању средстава потребних за функционисање противградне заштите, дистрибуцији противградних ракета и одржавању лансирних станица </a:t>
            </a:r>
            <a:r>
              <a:rPr lang="ru-RU" sz="4000" b="1" dirty="0" smtClean="0">
                <a:solidFill>
                  <a:schemeClr val="tx2"/>
                </a:solidFill>
              </a:rPr>
              <a:t>НЕ ОБЕЗБЕЂУЈЕ У ДОВОЉНОЈ МЕРИ ЗАШТИТУ </a:t>
            </a:r>
            <a:r>
              <a:rPr lang="ru-RU" sz="3200" dirty="0" smtClean="0">
                <a:solidFill>
                  <a:schemeClr val="tx2"/>
                </a:solidFill>
              </a:rPr>
              <a:t>пољопривредног производа и пољопривредног произвођача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3044" cy="501649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</a:t>
            </a:r>
            <a:r>
              <a:rPr lang="en-US" dirty="0" smtClean="0"/>
              <a:t> </a:t>
            </a:r>
            <a:r>
              <a:rPr lang="sr-Cyrl-RS" dirty="0" smtClean="0"/>
              <a:t> </a:t>
            </a:r>
            <a:r>
              <a:rPr lang="sr-Cyrl-RS" dirty="0"/>
              <a:t>у 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sp>
        <p:nvSpPr>
          <p:cNvPr id="16" name="Oval 15"/>
          <p:cNvSpPr/>
          <p:nvPr/>
        </p:nvSpPr>
        <p:spPr bwMode="ltGray">
          <a:xfrm rot="5400000">
            <a:off x="5508124" y="2841011"/>
            <a:ext cx="1003870" cy="1003870"/>
          </a:xfrm>
          <a:prstGeom prst="ellipse">
            <a:avLst/>
          </a:prstGeom>
          <a:solidFill>
            <a:schemeClr val="bg1"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86" y="3197746"/>
            <a:ext cx="457200" cy="4572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ltGray">
          <a:xfrm rot="5400000">
            <a:off x="180769" y="965607"/>
            <a:ext cx="1003870" cy="1003870"/>
          </a:xfrm>
          <a:prstGeom prst="ellipse">
            <a:avLst/>
          </a:prstGeom>
          <a:solidFill>
            <a:srgbClr val="1C36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615" y="105204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1</a:t>
            </a:r>
            <a:endParaRPr lang="en-GB" sz="4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69" y="1925958"/>
            <a:ext cx="38536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>
                <a:solidFill>
                  <a:schemeClr val="tx2"/>
                </a:solidFill>
              </a:rPr>
              <a:t>ЗБОГ ОСЛАЊАЊА НА НАКНАДНО ДОБИЈАЊЕ СРЕДСТАВА ИЗ ТЕКУЋЕ БУЏЕТСКЕ РЕЗЕРВЕ И ПОМОЋ ЈЕДИНИЦА ЛОКАЛНЕ САМОУПРАВЕ, РХМЗ НЕ ОБЕЗБЕЂУЈЕ НА ВРЕМЕ ПОТРЕБНЕ УСЛОВЕ ЗА ОПТИМАЛНО ФУНКЦИОНИСАЊЕ СИСТЕМА ОДБРАНЕ ОД ГРАДА</a:t>
            </a:r>
            <a:endParaRPr lang="en-US" sz="22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1156" y="1374085"/>
            <a:ext cx="334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Недоследност у планирању средстава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7817" y="2564571"/>
            <a:ext cx="26408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RS" dirty="0" smtClean="0">
                <a:solidFill>
                  <a:schemeClr val="tx2"/>
                </a:solidFill>
              </a:rPr>
              <a:t>Ослањање на </a:t>
            </a:r>
            <a:r>
              <a:rPr lang="sr-Cyrl-RS" dirty="0">
                <a:solidFill>
                  <a:schemeClr val="tx2"/>
                </a:solidFill>
              </a:rPr>
              <a:t>помоћ јединица локалне </a:t>
            </a:r>
            <a:r>
              <a:rPr lang="sr-Cyrl-RS" dirty="0" smtClean="0">
                <a:solidFill>
                  <a:schemeClr val="tx2"/>
                </a:solidFill>
              </a:rPr>
              <a:t>самоуправе и АП </a:t>
            </a:r>
            <a:r>
              <a:rPr lang="sr-Cyrl-RS" dirty="0" smtClean="0">
                <a:solidFill>
                  <a:schemeClr val="tx2"/>
                </a:solidFill>
              </a:rPr>
              <a:t>Војводине/ </a:t>
            </a:r>
            <a:r>
              <a:rPr lang="sr-Cyrl-RS" dirty="0" smtClean="0">
                <a:solidFill>
                  <a:schemeClr val="tx2"/>
                </a:solidFill>
              </a:rPr>
              <a:t>Ослањање </a:t>
            </a:r>
            <a:r>
              <a:rPr lang="sr-Cyrl-RS" dirty="0">
                <a:solidFill>
                  <a:schemeClr val="tx2"/>
                </a:solidFill>
              </a:rPr>
              <a:t>на текућу буџетску резерву</a:t>
            </a:r>
            <a:endParaRPr lang="en-US" dirty="0">
              <a:solidFill>
                <a:schemeClr val="tx2"/>
              </a:solidFill>
            </a:endParaRPr>
          </a:p>
          <a:p>
            <a:pPr marL="0" lvl="1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45" y="1467542"/>
            <a:ext cx="3530294" cy="44772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97" y="2952074"/>
            <a:ext cx="600871" cy="60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22" y="1835750"/>
            <a:ext cx="596254" cy="596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31" y="4982697"/>
            <a:ext cx="631237" cy="617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22" y="3978162"/>
            <a:ext cx="552023" cy="5520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7817" y="4892080"/>
            <a:ext cx="24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Средства од премије осигурања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3247" y="6356351"/>
            <a:ext cx="3411803" cy="365125"/>
          </a:xfrm>
        </p:spPr>
        <p:txBody>
          <a:bodyPr/>
          <a:lstStyle/>
          <a:p>
            <a:r>
              <a:rPr lang="sr-Cyrl-RS" dirty="0"/>
              <a:t>Противградна </a:t>
            </a:r>
            <a:r>
              <a:rPr lang="sr-Cyrl-RS" dirty="0" smtClean="0"/>
              <a:t>заштита у </a:t>
            </a:r>
            <a:r>
              <a:rPr lang="sr-Cyrl-RS" dirty="0"/>
              <a:t>Републици Србији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7D91-8B65-4A7F-BD99-43DF30CD5FA9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Циљ ревизије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144075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Ревизорско питање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70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Субјекти </a:t>
            </a:r>
            <a:r>
              <a:rPr lang="sr-Cyrl-RS" sz="1300" dirty="0" smtClean="0"/>
              <a:t>ревизије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396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/>
              <a:t>Обим и методологија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522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Кључна порука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6483247" y="116955"/>
            <a:ext cx="1188000" cy="5760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Закључци и налази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743247" y="116955"/>
            <a:ext cx="1188000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dirty="0" smtClean="0"/>
              <a:t>Препоруке</a:t>
            </a:r>
            <a:endParaRPr lang="en-US" sz="13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86" y="3197746"/>
            <a:ext cx="457200" cy="4572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79681"/>
              </p:ext>
            </p:extLst>
          </p:nvPr>
        </p:nvGraphicFramePr>
        <p:xfrm>
          <a:off x="205723" y="887962"/>
          <a:ext cx="8593955" cy="1979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39"/>
                <a:gridCol w="2432870"/>
                <a:gridCol w="1083702"/>
                <a:gridCol w="1083702"/>
                <a:gridCol w="1246014"/>
                <a:gridCol w="1246014"/>
                <a:gridCol w="124601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Субјекти </a:t>
                      </a:r>
                      <a:r>
                        <a:rPr lang="sr-Cyrl-RS" sz="1600" b="0" dirty="0" smtClean="0">
                          <a:solidFill>
                            <a:schemeClr val="tx2"/>
                          </a:solidFill>
                          <a:effectLst/>
                        </a:rPr>
                        <a:t>система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одбране од града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b="0" dirty="0" smtClean="0">
                          <a:solidFill>
                            <a:schemeClr val="accent1"/>
                          </a:solidFill>
                          <a:effectLst/>
                        </a:rPr>
                        <a:t>Износ утрошених средстава у 000 динара</a:t>
                      </a:r>
                      <a:endParaRPr lang="en-US" sz="1600" b="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bg1"/>
                          </a:solidFill>
                          <a:effectLst/>
                        </a:rPr>
                        <a:t>2015.год</a:t>
                      </a:r>
                      <a:r>
                        <a:rPr lang="sr-Cyrl-RS" sz="16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bg1"/>
                          </a:solidFill>
                          <a:effectLst/>
                        </a:rPr>
                        <a:t>2016.год</a:t>
                      </a:r>
                      <a:r>
                        <a:rPr lang="sr-Cyrl-RS" sz="16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r>
                        <a:rPr lang="sr-Cyrl-RS" sz="1600" dirty="0">
                          <a:solidFill>
                            <a:schemeClr val="bg1"/>
                          </a:solidFill>
                          <a:effectLst/>
                        </a:rPr>
                        <a:t>. год.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Vrinda"/>
                        </a:rPr>
                        <a:t>Укупно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Vrinda"/>
                        </a:rPr>
                        <a:t>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РХМЗ/МУП (у 2015. год.)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408.620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378.822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490.542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1.277.984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Јединице локалне самоуправе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187.838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>
                          <a:solidFill>
                            <a:schemeClr val="tx2"/>
                          </a:solidFill>
                          <a:effectLst/>
                        </a:rPr>
                        <a:t>176.927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216.03</a:t>
                      </a: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580.801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АП Војводина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2"/>
                          </a:solidFill>
                          <a:effectLst/>
                        </a:rPr>
                        <a:t>15.159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15.159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Укупно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596.458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555.749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solidFill>
                            <a:schemeClr val="tx2"/>
                          </a:solidFill>
                          <a:effectLst/>
                        </a:rPr>
                        <a:t>721.737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1.873.944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0757" y="3197746"/>
            <a:ext cx="1753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2"/>
                </a:solidFill>
              </a:rPr>
              <a:t>РАЗЛОЗИ ЗБОГ КОЈИХ ЈЕДИНИЦЕ ЛОКАЛНЕ САМОУПРАВЕ ИПАК ФИНАНСИРАЈУ ПРОТИВГРАДНУ ЗАШТИТУ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035896" y="3895446"/>
            <a:ext cx="405613" cy="57606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90916" y="6462507"/>
            <a:ext cx="2169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chemeClr val="tx2"/>
                </a:solidFill>
              </a:rPr>
              <a:t>Извор ДРИ: </a:t>
            </a:r>
            <a:r>
              <a:rPr lang="sr-Cyrl-RS" sz="1100" dirty="0">
                <a:solidFill>
                  <a:schemeClr val="tx2"/>
                </a:solidFill>
              </a:rPr>
              <a:t>упитник послат </a:t>
            </a:r>
            <a:r>
              <a:rPr lang="sr-Cyrl-RS" sz="1100" dirty="0" smtClean="0">
                <a:solidFill>
                  <a:schemeClr val="tx2"/>
                </a:solidFill>
              </a:rPr>
              <a:t>ЈЛС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09" y="2591116"/>
            <a:ext cx="59563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284989" y="2894472"/>
            <a:ext cx="806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</a:rPr>
              <a:t>62%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3969" y="5532152"/>
            <a:ext cx="28874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200" dirty="0" smtClean="0">
                <a:solidFill>
                  <a:schemeClr val="tx2"/>
                </a:solidFill>
              </a:rPr>
              <a:t>ЈЛС није учествовала у финансирању рада стрелаца и набавци противградних ракета 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I - ppt template - plavo">
  <a:themeElements>
    <a:clrScheme name="DRI plavo">
      <a:dk1>
        <a:sysClr val="windowText" lastClr="000000"/>
      </a:dk1>
      <a:lt1>
        <a:sysClr val="window" lastClr="FFFFFF"/>
      </a:lt1>
      <a:dk2>
        <a:srgbClr val="1C3668"/>
      </a:dk2>
      <a:lt2>
        <a:srgbClr val="CCCCCC"/>
      </a:lt2>
      <a:accent1>
        <a:srgbClr val="1C3668"/>
      </a:accent1>
      <a:accent2>
        <a:srgbClr val="3F547F"/>
      </a:accent2>
      <a:accent3>
        <a:srgbClr val="57698F"/>
      </a:accent3>
      <a:accent4>
        <a:srgbClr val="6D7D9E"/>
      </a:accent4>
      <a:accent5>
        <a:srgbClr val="8391AC"/>
      </a:accent5>
      <a:accent6>
        <a:srgbClr val="99A5BB"/>
      </a:accent6>
      <a:hlink>
        <a:srgbClr val="1C3668"/>
      </a:hlink>
      <a:folHlink>
        <a:srgbClr val="86764E"/>
      </a:folHlink>
    </a:clrScheme>
    <a:fontScheme name="DRI font set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template DRI - plavo.potx" id="{36C578D6-AF24-4BE2-B2ED-C3E606652695}" vid="{08957061-59F5-455D-8B97-16CF64BE46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DRI - ppt template - plavo</Template>
  <TotalTime>4262</TotalTime>
  <Words>1322</Words>
  <Application>Microsoft Office PowerPoint</Application>
  <PresentationFormat>On-screen Show (4:3)</PresentationFormat>
  <Paragraphs>369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DRI - ppt template - plavo</vt:lpstr>
      <vt:lpstr>Противградна заштита у Републици Србији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djurdja stefanovic</dc:creator>
  <cp:lastModifiedBy>djurdja stefanovic</cp:lastModifiedBy>
  <cp:revision>122</cp:revision>
  <cp:lastPrinted>2018-12-26T17:58:42Z</cp:lastPrinted>
  <dcterms:created xsi:type="dcterms:W3CDTF">2018-12-17T12:39:50Z</dcterms:created>
  <dcterms:modified xsi:type="dcterms:W3CDTF">2018-12-26T18:02:49Z</dcterms:modified>
</cp:coreProperties>
</file>